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Robo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582BA9D-DF50-4A6A-9A07-C8B29A4D7D7C}">
  <a:tblStyle styleId="{E582BA9D-DF50-4A6A-9A07-C8B29A4D7D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FBD812-BAD9-42D5-85E1-8C32AB4CFC4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italic.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cb3945bfd_0_5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b3945bf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Golem is Worldwide Supercomputer. Uses computing power.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cc6aec029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c6aec0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Cryptography - Encryption</a:t>
            </a:r>
            <a:endParaRPr/>
          </a:p>
          <a:p>
            <a:pPr indent="0" lvl="0" marL="0" rtl="0" algn="l">
              <a:spcBef>
                <a:spcPts val="0"/>
              </a:spcBef>
              <a:spcAft>
                <a:spcPts val="0"/>
              </a:spcAft>
              <a:buNone/>
            </a:pPr>
            <a:r>
              <a:rPr lang="en"/>
              <a:t>Hash Functions - SHA256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caf05fed4_0_17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af05fed4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Centralized - </a:t>
            </a:r>
            <a:r>
              <a:rPr lang="en"/>
              <a:t>Telecom, central point of failure</a:t>
            </a:r>
            <a:endParaRPr/>
          </a:p>
          <a:p>
            <a:pPr indent="0" lvl="0" marL="0" rtl="0" algn="l">
              <a:spcBef>
                <a:spcPts val="0"/>
              </a:spcBef>
              <a:spcAft>
                <a:spcPts val="0"/>
              </a:spcAft>
              <a:buNone/>
            </a:pPr>
            <a:r>
              <a:rPr lang="en"/>
              <a:t>Decentralized - Internet, If one network is down then nodes connected to that network can’t function. DAAPS, Decentralized Exchanges</a:t>
            </a:r>
            <a:endParaRPr/>
          </a:p>
          <a:p>
            <a:pPr indent="0" lvl="0" marL="0" rtl="0" algn="l">
              <a:spcBef>
                <a:spcPts val="0"/>
              </a:spcBef>
              <a:spcAft>
                <a:spcPts val="0"/>
              </a:spcAft>
              <a:buNone/>
            </a:pPr>
            <a:r>
              <a:rPr lang="en"/>
              <a:t>Distributed - Bitcoin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cb3945bfd_0_5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b3945bf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2cb3945bfd_0_6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b3945bf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SegWit is the process by which the block size limit on a blockchain is increased by removing signature data from Bitcoin transactions. ... </a:t>
            </a:r>
            <a:r>
              <a:rPr b="1" lang="en" sz="1200">
                <a:solidFill>
                  <a:srgbClr val="222222"/>
                </a:solidFill>
                <a:highlight>
                  <a:srgbClr val="FFFFFF"/>
                </a:highlight>
                <a:latin typeface="Roboto"/>
                <a:ea typeface="Roboto"/>
                <a:cs typeface="Roboto"/>
                <a:sym typeface="Roboto"/>
              </a:rPr>
              <a:t>Segregate</a:t>
            </a:r>
            <a:r>
              <a:rPr lang="en" sz="1200">
                <a:solidFill>
                  <a:srgbClr val="222222"/>
                </a:solidFill>
                <a:highlight>
                  <a:srgbClr val="FFFFFF"/>
                </a:highlight>
                <a:latin typeface="Roboto"/>
                <a:ea typeface="Roboto"/>
                <a:cs typeface="Roboto"/>
                <a:sym typeface="Roboto"/>
              </a:rPr>
              <a:t> means to separate, and </a:t>
            </a:r>
            <a:r>
              <a:rPr b="1" lang="en" sz="1200">
                <a:solidFill>
                  <a:srgbClr val="222222"/>
                </a:solidFill>
                <a:highlight>
                  <a:srgbClr val="FFFFFF"/>
                </a:highlight>
                <a:latin typeface="Roboto"/>
                <a:ea typeface="Roboto"/>
                <a:cs typeface="Roboto"/>
                <a:sym typeface="Roboto"/>
              </a:rPr>
              <a:t>Witnesses</a:t>
            </a:r>
            <a:r>
              <a:rPr lang="en" sz="1200">
                <a:solidFill>
                  <a:srgbClr val="222222"/>
                </a:solidFill>
                <a:highlight>
                  <a:srgbClr val="FFFFFF"/>
                </a:highlight>
                <a:latin typeface="Roboto"/>
                <a:ea typeface="Roboto"/>
                <a:cs typeface="Roboto"/>
                <a:sym typeface="Roboto"/>
              </a:rPr>
              <a:t> are the transaction signatures. Hence, </a:t>
            </a:r>
            <a:r>
              <a:rPr b="1" lang="en" sz="1200">
                <a:solidFill>
                  <a:srgbClr val="222222"/>
                </a:solidFill>
                <a:highlight>
                  <a:srgbClr val="FFFFFF"/>
                </a:highlight>
                <a:latin typeface="Roboto"/>
                <a:ea typeface="Roboto"/>
                <a:cs typeface="Roboto"/>
                <a:sym typeface="Roboto"/>
              </a:rPr>
              <a:t>Segregated Witness</a:t>
            </a:r>
            <a:r>
              <a:rPr lang="en" sz="1200">
                <a:solidFill>
                  <a:srgbClr val="222222"/>
                </a:solidFill>
                <a:highlight>
                  <a:srgbClr val="FFFFFF"/>
                </a:highlight>
                <a:latin typeface="Roboto"/>
                <a:ea typeface="Roboto"/>
                <a:cs typeface="Roboto"/>
                <a:sym typeface="Roboto"/>
              </a:rPr>
              <a:t> in short, means to separate transaction signatures.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cb3945bfd_0_5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b3945bf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cb3945bfd_0_8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b3945bfd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cb3945bfd_0_6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b3945bfd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is about life and death for some people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2cb3945bfd_0_8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b3945bfd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2cb3945bfd_0_5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b3945bf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afe103815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afe10381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cb3945bfd_0_5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b3945bf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Reduce the probability of investing in scams.</a:t>
            </a:r>
            <a:endParaRPr/>
          </a:p>
          <a:p>
            <a:pPr indent="-317500" lvl="0" marL="457200" rtl="0" algn="l">
              <a:spcBef>
                <a:spcPts val="0"/>
              </a:spcBef>
              <a:spcAft>
                <a:spcPts val="0"/>
              </a:spcAft>
              <a:buSzPts val="1400"/>
              <a:buChar char="-"/>
            </a:pPr>
            <a:r>
              <a:rPr lang="en"/>
              <a:t>Bookmark these sites and always use bookmark.</a:t>
            </a:r>
            <a:endParaRPr/>
          </a:p>
          <a:p>
            <a:pPr indent="-317500" lvl="0" marL="457200" rtl="0" algn="l">
              <a:spcBef>
                <a:spcPts val="0"/>
              </a:spcBef>
              <a:spcAft>
                <a:spcPts val="0"/>
              </a:spcAft>
              <a:buSzPts val="1400"/>
              <a:buChar char="-"/>
            </a:pPr>
            <a:r>
              <a:rPr lang="en"/>
              <a:t>Don’t search in google and click on the the link. Scam sites could get listed under ads.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2cb3945bfd_0_6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b3945bf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2cb3945bfd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b3945bfd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2cb3945bfd_0_6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b3945bfd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the wind - </a:t>
            </a:r>
            <a:r>
              <a:rPr lang="en" sz="1000">
                <a:solidFill>
                  <a:schemeClr val="dk1"/>
                </a:solidFill>
              </a:rPr>
              <a:t>Developers, investors, experts are switching from Bitcoin to Ethereum, not the other way around.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2cb3945bfd_0_5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b3945bfd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c6f9544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9544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2cb3945bfd_0_8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b3945bfd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c6f9544c1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6f9544c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650f67a8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650f67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af3ed600d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af3ed60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2cb3945bfd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b3945bfd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c82bd5b74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c82bd5b7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650f67a83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650f67a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650f67a83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650f67a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650f67a83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650f67a8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650f67a83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650f67a8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650f67a83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650f67a8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650f67a83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650f67a8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650f67a83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650f67a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fe103815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afe10381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650f67a83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650f67a8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Barter system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650f67a83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650f67a8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50f67a83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650f67a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650f67a83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650f67a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af3ed600d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af3ed60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af3ed600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af3ed60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650f67a83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650f67a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af3ed600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af3ed60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af3ed600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af3ed60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af3ed600d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af3ed60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af3ed600d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af3ed600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Cattle - not easy to trade</a:t>
            </a:r>
            <a:endParaRPr/>
          </a:p>
          <a:p>
            <a:pPr indent="0" lvl="0" marL="0" rtl="0" algn="l">
              <a:spcBef>
                <a:spcPts val="0"/>
              </a:spcBef>
              <a:spcAft>
                <a:spcPts val="0"/>
              </a:spcAft>
              <a:buNone/>
            </a:pPr>
            <a:r>
              <a:rPr lang="en"/>
              <a:t>Salt - not valuable in all places</a:t>
            </a:r>
            <a:endParaRPr/>
          </a:p>
          <a:p>
            <a:pPr indent="0" lvl="0" marL="0" rtl="0" algn="l">
              <a:spcBef>
                <a:spcPts val="0"/>
              </a:spcBef>
              <a:spcAft>
                <a:spcPts val="0"/>
              </a:spcAft>
              <a:buNone/>
            </a:pPr>
            <a:r>
              <a:rPr lang="en"/>
              <a:t>Shells - easily available, not scarce</a:t>
            </a:r>
            <a:endParaRPr/>
          </a:p>
          <a:p>
            <a:pPr indent="0" lvl="0" marL="0" rtl="0" algn="l">
              <a:spcBef>
                <a:spcPts val="0"/>
              </a:spcBef>
              <a:spcAft>
                <a:spcPts val="0"/>
              </a:spcAft>
              <a:buNone/>
            </a:pPr>
            <a:r>
              <a:rPr lang="en"/>
              <a:t>Gold - not easy to carry/transfer</a:t>
            </a:r>
            <a:endParaRPr/>
          </a:p>
          <a:p>
            <a:pPr indent="0" lvl="0" marL="0" rtl="0" algn="l">
              <a:spcBef>
                <a:spcPts val="0"/>
              </a:spcBef>
              <a:spcAft>
                <a:spcPts val="0"/>
              </a:spcAft>
              <a:buNone/>
            </a:pPr>
            <a:r>
              <a:rPr lang="en"/>
              <a:t>Paper Money - </a:t>
            </a:r>
            <a:r>
              <a:rPr lang="en" sz="1200">
                <a:solidFill>
                  <a:srgbClr val="222222"/>
                </a:solidFill>
                <a:highlight>
                  <a:srgbClr val="FFFFFF"/>
                </a:highlight>
              </a:rPr>
              <a:t>Durability, Portability, Divisibility, Uniformity, Limited Supply, Accessibility (Fungible)</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Government was not involved until paper money was created.</a:t>
            </a:r>
            <a:endParaRPr sz="1200">
              <a:solidFill>
                <a:srgbClr val="222222"/>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af3ed600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af3ed60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af3ed600d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af3ed600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af3ed600d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af3ed600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af3ed600d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af3ed600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af3ed600d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af3ed600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c82bd5b7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c82bd5b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c82bd5b74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c82bd5b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c82bd5b7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c82bd5b7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c82bd5b74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c82bd5b7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af3ed600d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af3ed600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Bitcoin is both money and currency.</a:t>
            </a:r>
            <a:endParaRPr/>
          </a:p>
          <a:p>
            <a:pPr indent="-317500" lvl="0" marL="457200" rtl="0" algn="l">
              <a:spcBef>
                <a:spcPts val="0"/>
              </a:spcBef>
              <a:spcAft>
                <a:spcPts val="0"/>
              </a:spcAft>
              <a:buSzPts val="1400"/>
              <a:buChar char="-"/>
            </a:pPr>
            <a:r>
              <a:rPr lang="en"/>
              <a:t>Fiat currency is currency backed by government and not pinned to physical goods like gold, silver. Eg. USD, Euro</a:t>
            </a:r>
            <a:endParaRPr/>
          </a:p>
          <a:p>
            <a:pPr indent="-317500" lvl="0" marL="457200" rtl="0" algn="l">
              <a:spcBef>
                <a:spcPts val="0"/>
              </a:spcBef>
              <a:spcAft>
                <a:spcPts val="0"/>
              </a:spcAft>
              <a:buSzPts val="1400"/>
              <a:buChar char="-"/>
            </a:pPr>
            <a:r>
              <a:rPr lang="en"/>
              <a:t>Commodity Money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650f67a83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650f67a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c82bd5b74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c82bd5b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c82bd5b74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c82bd5b7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c82bd5b74_0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c82bd5b7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c82bd5b74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c82bd5b7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c82bd5b74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c82bd5b7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c82bd5b74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c82bd5b7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c82bd5b74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c82bd5b7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afe103815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afe1038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afe103815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afe1038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2caf05fed4_0_17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af05fed4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Because of internet, people living in US and someone living in remove village have access to same information, similarly because of Bitcoin they will have access to same financial systems (banking, payment, trading, investments, credits etc) as the rest of the people.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c82bd5b74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c82bd5b7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c82bd5b74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c82bd5b7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afe103815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afe1038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caf05fed4_0_17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af05fed4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 don’t have to give out name, address, credit card number</a:t>
            </a:r>
            <a:endParaRPr/>
          </a:p>
          <a:p>
            <a:pPr indent="0" lvl="0" marL="0" rtl="0" algn="l">
              <a:spcBef>
                <a:spcPts val="0"/>
              </a:spcBef>
              <a:spcAft>
                <a:spcPts val="0"/>
              </a:spcAft>
              <a:buNone/>
            </a:pPr>
            <a:r>
              <a:rPr lang="en"/>
              <a:t>Security - secured than banks cause they can be hacked</a:t>
            </a:r>
            <a:br>
              <a:rPr lang="en"/>
            </a:br>
            <a:r>
              <a:rPr lang="en"/>
              <a:t>Speed - much faster than traditional systems</a:t>
            </a:r>
            <a:br>
              <a:rPr lang="en"/>
            </a:br>
            <a:r>
              <a:rPr lang="en"/>
              <a:t>Transaction Fees - much lower than traditional systems or even zero</a:t>
            </a:r>
            <a:br>
              <a:rPr lang="en"/>
            </a:br>
            <a:r>
              <a:rPr lang="en"/>
              <a:t>No Third-party Interruptions - banks can block your account</a:t>
            </a:r>
            <a:br>
              <a:rPr lang="en"/>
            </a:br>
            <a:r>
              <a:rPr lang="en"/>
              <a:t>Global accessibility - can access from anywhere, anytime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2caf05fed4_0_17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af05fed4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upload.wikimedia.org/wikipedia/commons/thumb/4/46/Bitcoin.svg/2000px-Bitcoin.svg.png" TargetMode="External"/><Relationship Id="rId4" Type="http://schemas.openxmlformats.org/officeDocument/2006/relationships/image" Target="../media/image2.png"/><Relationship Id="rId5" Type="http://schemas.openxmlformats.org/officeDocument/2006/relationships/hyperlink" Target="https://upload.wikimedia.org/wikipedia/commons/thumb/7/70/Ethereum_logo.svg/2000px-Ethereum_logo.svg.png" TargetMode="External"/><Relationship Id="rId6" Type="http://schemas.openxmlformats.org/officeDocument/2006/relationships/image" Target="../media/image1.png"/><Relationship Id="rId7" Type="http://schemas.openxmlformats.org/officeDocument/2006/relationships/hyperlink" Target="https://cdn.pixabay.com/photo/2014/04/03/11/53/twitter-312464_960_720.png" TargetMode="External"/><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money.cnn.com/2017/11/22/news/economy/venezuela-currency-crash/index.html" TargetMode="Externa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coinbase.com/" TargetMode="External"/><Relationship Id="rId4" Type="http://schemas.openxmlformats.org/officeDocument/2006/relationships/hyperlink" Target="https://gemini.com/" TargetMode="External"/><Relationship Id="rId9" Type="http://schemas.openxmlformats.org/officeDocument/2006/relationships/hyperlink" Target="https://ens.domains/" TargetMode="External"/><Relationship Id="rId5" Type="http://schemas.openxmlformats.org/officeDocument/2006/relationships/hyperlink" Target="https://www.myetherwallet.com" TargetMode="External"/><Relationship Id="rId6" Type="http://schemas.openxmlformats.org/officeDocument/2006/relationships/hyperlink" Target="https://metamask.io/" TargetMode="External"/><Relationship Id="rId7" Type="http://schemas.openxmlformats.org/officeDocument/2006/relationships/hyperlink" Target="https://blockchain.info/" TargetMode="External"/><Relationship Id="rId8" Type="http://schemas.openxmlformats.org/officeDocument/2006/relationships/hyperlink" Target="https://etherscan.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upload.wikimedia.org/wikipedia/commons/thumb/4/46/Bitcoin.svg/2000px-Bitcoin.svg.png" TargetMode="External"/><Relationship Id="rId4" Type="http://schemas.openxmlformats.org/officeDocument/2006/relationships/image" Target="../media/image2.png"/><Relationship Id="rId5" Type="http://schemas.openxmlformats.org/officeDocument/2006/relationships/hyperlink" Target="https://upload.wikimedia.org/wikipedia/commons/thumb/7/70/Ethereum_logo.svg/2000px-Ethereum_logo.svg.png" TargetMode="External"/><Relationship Id="rId6" Type="http://schemas.openxmlformats.org/officeDocument/2006/relationships/image" Target="../media/image1.png"/><Relationship Id="rId7" Type="http://schemas.openxmlformats.org/officeDocument/2006/relationships/hyperlink" Target="https://cdn.pixabay.com/photo/2014/04/03/11/53/twitter-312464_960_720.png" TargetMode="External"/><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1" Type="http://schemas.openxmlformats.org/officeDocument/2006/relationships/hyperlink" Target="https://etherdelta.com/" TargetMode="External"/><Relationship Id="rId10" Type="http://schemas.openxmlformats.org/officeDocument/2006/relationships/hyperlink" Target="https://radarrelay.com/" TargetMode="External"/><Relationship Id="rId13" Type="http://schemas.openxmlformats.org/officeDocument/2006/relationships/hyperlink" Target="https://www.coindesk.com/" TargetMode="External"/><Relationship Id="rId12" Type="http://schemas.openxmlformats.org/officeDocument/2006/relationships/hyperlink" Target="https://www.blockfolio.com/"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inmarketcap.com/" TargetMode="External"/><Relationship Id="rId4" Type="http://schemas.openxmlformats.org/officeDocument/2006/relationships/hyperlink" Target="https://www.tokendata.io/" TargetMode="External"/><Relationship Id="rId9" Type="http://schemas.openxmlformats.org/officeDocument/2006/relationships/hyperlink" Target="https://www.binance.com/" TargetMode="External"/><Relationship Id="rId15" Type="http://schemas.openxmlformats.org/officeDocument/2006/relationships/hyperlink" Target="https://www.reddit.com/r/CryptoCurrency/" TargetMode="External"/><Relationship Id="rId14" Type="http://schemas.openxmlformats.org/officeDocument/2006/relationships/hyperlink" Target="https://bitcointalk.org/" TargetMode="External"/><Relationship Id="rId17" Type="http://schemas.openxmlformats.org/officeDocument/2006/relationships/hyperlink" Target="https://www.reddit.com/r/ethereum/" TargetMode="External"/><Relationship Id="rId16" Type="http://schemas.openxmlformats.org/officeDocument/2006/relationships/hyperlink" Target="https://www.reddit.com/r/Bitcoin/" TargetMode="External"/><Relationship Id="rId5" Type="http://schemas.openxmlformats.org/officeDocument/2006/relationships/hyperlink" Target="https://icodrops.com" TargetMode="External"/><Relationship Id="rId6" Type="http://schemas.openxmlformats.org/officeDocument/2006/relationships/hyperlink" Target="https://www.crunchbase.com/" TargetMode="External"/><Relationship Id="rId18" Type="http://schemas.openxmlformats.org/officeDocument/2006/relationships/hyperlink" Target="https://www.reddit.com/r/ethtrader/" TargetMode="External"/><Relationship Id="rId7" Type="http://schemas.openxmlformats.org/officeDocument/2006/relationships/hyperlink" Target="https://crushcrypto.com/" TargetMode="External"/><Relationship Id="rId8" Type="http://schemas.openxmlformats.org/officeDocument/2006/relationships/hyperlink" Target="https://bittrex.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play.google.com/store/apps/details?id=com.google.android.apps.authenticator2&amp;hl=en" TargetMode="External"/><Relationship Id="rId4" Type="http://schemas.openxmlformats.org/officeDocument/2006/relationships/image" Target="../media/image17.png"/><Relationship Id="rId5" Type="http://schemas.openxmlformats.org/officeDocument/2006/relationships/hyperlink" Target="https://pixabay.com/en/warning-note-caution-attention-1656189/" TargetMode="External"/><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jpg"/><Relationship Id="rId4" Type="http://schemas.openxmlformats.org/officeDocument/2006/relationships/image" Target="../media/image22.jpg"/><Relationship Id="rId5" Type="http://schemas.openxmlformats.org/officeDocument/2006/relationships/image" Target="../media/image24.gif"/><Relationship Id="rId6"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youtu.be/qtOIh93Hvuw" TargetMode="External"/><Relationship Id="rId4" Type="http://schemas.openxmlformats.org/officeDocument/2006/relationships/hyperlink" Target="https://youtu.be/JP9-lAYngi4" TargetMode="External"/><Relationship Id="rId5" Type="http://schemas.openxmlformats.org/officeDocument/2006/relationships/hyperlink" Target="https://github.com/bitcoinbook/bitcoinbook" TargetMode="External"/><Relationship Id="rId6" Type="http://schemas.openxmlformats.org/officeDocument/2006/relationships/hyperlink" Target="https://mycrypto.guid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upload.wikimedia.org/wikipedia/commons/thumb/4/46/Bitcoin.svg/2000px-Bitcoin.svg.png" TargetMode="External"/><Relationship Id="rId4" Type="http://schemas.openxmlformats.org/officeDocument/2006/relationships/image" Target="../media/image2.png"/><Relationship Id="rId5" Type="http://schemas.openxmlformats.org/officeDocument/2006/relationships/hyperlink" Target="https://upload.wikimedia.org/wikipedia/commons/thumb/7/70/Ethereum_logo.svg/2000px-Ethereum_logo.svg.png" TargetMode="External"/><Relationship Id="rId6" Type="http://schemas.openxmlformats.org/officeDocument/2006/relationships/image" Target="../media/image1.png"/><Relationship Id="rId7" Type="http://schemas.openxmlformats.org/officeDocument/2006/relationships/hyperlink" Target="https://cdn.pixabay.com/photo/2014/04/03/11/53/twitter-312464_960_720.png" TargetMode="External"/><Relationship Id="rId8"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0.jpg"/><Relationship Id="rId4" Type="http://schemas.openxmlformats.org/officeDocument/2006/relationships/image" Target="../media/image28.jpg"/><Relationship Id="rId9"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hyperlink" Target="https://upload.wikimedia.org/wikipedia/commons/6/68/Lime-Whole-Split.jpg" TargetMode="External"/><Relationship Id="rId7" Type="http://schemas.openxmlformats.org/officeDocument/2006/relationships/image" Target="../media/image30.jpg"/><Relationship Id="rId8" Type="http://schemas.openxmlformats.org/officeDocument/2006/relationships/hyperlink" Target="https://upload.wikimedia.org/wikipedia/commons/thumb/4/40/Mango_4.jpg/290px-Mango_4.jp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1" Type="http://schemas.openxmlformats.org/officeDocument/2006/relationships/hyperlink" Target="https://github.com/ConsenSys/mythril-classic/wiki" TargetMode="External"/><Relationship Id="rId10" Type="http://schemas.openxmlformats.org/officeDocument/2006/relationships/hyperlink" Target="https://metamask.io/" TargetMode="External"/><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brew.sh/" TargetMode="External"/><Relationship Id="rId4" Type="http://schemas.openxmlformats.org/officeDocument/2006/relationships/hyperlink" Target="https://nodejs.org/en/" TargetMode="External"/><Relationship Id="rId9" Type="http://schemas.openxmlformats.org/officeDocument/2006/relationships/hyperlink" Target="https://truffleframework.com/docs/ganache/quickstart" TargetMode="External"/><Relationship Id="rId5" Type="http://schemas.openxmlformats.org/officeDocument/2006/relationships/hyperlink" Target="https://www.npmjs.com/" TargetMode="External"/><Relationship Id="rId6" Type="http://schemas.openxmlformats.org/officeDocument/2006/relationships/hyperlink" Target="https://git-scm.com/downloads" TargetMode="External"/><Relationship Id="rId7" Type="http://schemas.openxmlformats.org/officeDocument/2006/relationships/hyperlink" Target="https://truffleframework.com/docs/truffle/overview" TargetMode="External"/><Relationship Id="rId8" Type="http://schemas.openxmlformats.org/officeDocument/2006/relationships/hyperlink" Target="https://solidity.readthedocs.io/en/v0.4.25/" TargetMode="External"/></Relationships>
</file>

<file path=ppt/slides/_rels/slide5.xml.rels><?xml version="1.0" encoding="UTF-8" standalone="yes"?><Relationships xmlns="http://schemas.openxmlformats.org/package/2006/relationships"><Relationship Id="rId11" Type="http://schemas.openxmlformats.org/officeDocument/2006/relationships/hyperlink" Target="http://www.publicdomainpictures.net/pictures/10000/velka/1-1248777914MDp2.jpg" TargetMode="External"/><Relationship Id="rId10" Type="http://schemas.openxmlformats.org/officeDocument/2006/relationships/image" Target="../media/image19.jpg"/><Relationship Id="rId13" Type="http://schemas.openxmlformats.org/officeDocument/2006/relationships/hyperlink" Target="https://upload.wikimedia.org/wikipedia/commons/thumb/4/46/Bitcoin.svg/2000px-Bitcoin.svg.png" TargetMode="External"/><Relationship Id="rId12"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www.publicdomainpictures.net/pictures/180000/velka/cow-1464447455A8R.jpg" TargetMode="External"/><Relationship Id="rId4" Type="http://schemas.openxmlformats.org/officeDocument/2006/relationships/image" Target="../media/image14.jpg"/><Relationship Id="rId9" Type="http://schemas.openxmlformats.org/officeDocument/2006/relationships/hyperlink" Target="https://c1.staticflickr.com/9/8821/17121925920_f09ccf01fc_b.jpg" TargetMode="External"/><Relationship Id="rId14" Type="http://schemas.openxmlformats.org/officeDocument/2006/relationships/image" Target="../media/image2.png"/><Relationship Id="rId5" Type="http://schemas.openxmlformats.org/officeDocument/2006/relationships/hyperlink" Target="https://upload.wikimedia.org/wikipedia/commons/7/7e/Korean_sea_salt.jpg" TargetMode="External"/><Relationship Id="rId6" Type="http://schemas.openxmlformats.org/officeDocument/2006/relationships/image" Target="../media/image6.jpg"/><Relationship Id="rId7" Type="http://schemas.openxmlformats.org/officeDocument/2006/relationships/hyperlink" Target="https://upload.wikimedia.org/wikipedia/commons/6/60/Gold_Ingots_on_white_background.jpg" TargetMode="External"/><Relationship Id="rId8" Type="http://schemas.openxmlformats.org/officeDocument/2006/relationships/image" Target="../media/image4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truffleframework.com/box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nsensys.github.io/smart-contract-best-practices/known_attacks/" TargetMode="External"/><Relationship Id="rId4" Type="http://schemas.openxmlformats.org/officeDocument/2006/relationships/hyperlink" Target="https://consensys.github.io/smart-contract-best-practices/recommendations/#favor-pull-over-push-for-external-call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consensys.github.io/smart-contract-best-practic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bitcoin.org/bitcoin.pdf" TargetMode="External"/><Relationship Id="rId4" Type="http://schemas.openxmlformats.org/officeDocument/2006/relationships/hyperlink" Target="https://upload.wikimedia.org/wikipedia/commons/thumb/4/46/Bitcoin.svg/2000px-Bitcoin.svg.png" TargetMode="External"/><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ethereum/wiki/wiki/White-Paper" TargetMode="External"/><Relationship Id="rId4" Type="http://schemas.openxmlformats.org/officeDocument/2006/relationships/hyperlink" Target="https://twitter.com/VitalikButerin?ref_src=twsrc%5Egoogle%7Ctwcamp%5Eserp%7Ctwgr%5Eauthor" TargetMode="External"/><Relationship Id="rId5" Type="http://schemas.openxmlformats.org/officeDocument/2006/relationships/hyperlink" Target="https://upload.wikimedia.org/wikipedia/commons/thumb/7/70/Ethereum_logo.svg/2000px-Ethereum_logo.svg.png"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186000" y="299700"/>
            <a:ext cx="4194900" cy="178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Why</a:t>
            </a:r>
            <a:endParaRPr>
              <a:solidFill>
                <a:schemeClr val="dk2"/>
              </a:solidFill>
            </a:endParaRPr>
          </a:p>
          <a:p>
            <a:pPr indent="0" lvl="0" marL="0" rtl="0" algn="ctr">
              <a:spcBef>
                <a:spcPts val="0"/>
              </a:spcBef>
              <a:spcAft>
                <a:spcPts val="0"/>
              </a:spcAft>
              <a:buNone/>
            </a:pPr>
            <a:r>
              <a:rPr lang="en">
                <a:solidFill>
                  <a:schemeClr val="dk2"/>
                </a:solidFill>
              </a:rPr>
              <a:t>Cryptocurrency?</a:t>
            </a:r>
            <a:endParaRPr>
              <a:solidFill>
                <a:schemeClr val="dk2"/>
              </a:solidFill>
            </a:endParaRPr>
          </a:p>
        </p:txBody>
      </p:sp>
      <p:pic>
        <p:nvPicPr>
          <p:cNvPr descr="https://upload.wikimedia.org/wikipedia/commons/thumb/4/46/Bitcoin.svg/2000px-Bitcoin.svg.png" id="55" name="Google Shape;55;p13">
            <a:hlinkClick r:id="rId3"/>
          </p:cNvPr>
          <p:cNvPicPr preferRelativeResize="0"/>
          <p:nvPr/>
        </p:nvPicPr>
        <p:blipFill>
          <a:blip r:embed="rId4">
            <a:alphaModFix/>
          </a:blip>
          <a:stretch>
            <a:fillRect/>
          </a:stretch>
        </p:blipFill>
        <p:spPr>
          <a:xfrm>
            <a:off x="1762733" y="2334530"/>
            <a:ext cx="474441" cy="474440"/>
          </a:xfrm>
          <a:prstGeom prst="rect">
            <a:avLst/>
          </a:prstGeom>
          <a:noFill/>
          <a:ln>
            <a:noFill/>
          </a:ln>
        </p:spPr>
      </p:pic>
      <p:pic>
        <p:nvPicPr>
          <p:cNvPr descr="https://upload.wikimedia.org/wikipedia/commons/thumb/7/70/Ethereum_logo.svg/2000px-Ethereum_logo.svg.png" id="56" name="Google Shape;56;p13">
            <a:hlinkClick r:id="rId5"/>
          </p:cNvPr>
          <p:cNvPicPr preferRelativeResize="0"/>
          <p:nvPr/>
        </p:nvPicPr>
        <p:blipFill>
          <a:blip r:embed="rId6">
            <a:alphaModFix/>
          </a:blip>
          <a:stretch>
            <a:fillRect/>
          </a:stretch>
        </p:blipFill>
        <p:spPr>
          <a:xfrm>
            <a:off x="2321517" y="2334523"/>
            <a:ext cx="330220" cy="474458"/>
          </a:xfrm>
          <a:prstGeom prst="rect">
            <a:avLst/>
          </a:prstGeom>
          <a:noFill/>
          <a:ln>
            <a:noFill/>
          </a:ln>
        </p:spPr>
      </p:pic>
      <p:sp>
        <p:nvSpPr>
          <p:cNvPr id="57" name="Google Shape;57;p13"/>
          <p:cNvSpPr txBox="1"/>
          <p:nvPr/>
        </p:nvSpPr>
        <p:spPr>
          <a:xfrm>
            <a:off x="4637475" y="741900"/>
            <a:ext cx="4395300" cy="3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Agenda: </a:t>
            </a:r>
            <a:r>
              <a:rPr lang="en" sz="1800">
                <a:solidFill>
                  <a:schemeClr val="dk2"/>
                </a:solidFill>
              </a:rPr>
              <a:t>To explain why, so you can learn what and how.</a:t>
            </a:r>
            <a:endParaRPr sz="1800">
              <a:solidFill>
                <a:schemeClr val="dk2"/>
              </a:solidFill>
            </a:endParaRPr>
          </a:p>
        </p:txBody>
      </p:sp>
      <p:sp>
        <p:nvSpPr>
          <p:cNvPr id="58" name="Google Shape;58;p13"/>
          <p:cNvSpPr txBox="1"/>
          <p:nvPr>
            <p:ph idx="4294967295" type="ctrTitle"/>
          </p:nvPr>
        </p:nvSpPr>
        <p:spPr>
          <a:xfrm>
            <a:off x="186000" y="3943225"/>
            <a:ext cx="42945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@babudahal</a:t>
            </a:r>
            <a:endParaRPr sz="1800"/>
          </a:p>
        </p:txBody>
      </p:sp>
      <p:pic>
        <p:nvPicPr>
          <p:cNvPr descr="https://cdn.pixabay.com/photo/2014/04/03/11/53/twitter-312464_960_720.png" id="59" name="Google Shape;59;p13">
            <a:hlinkClick r:id="rId7"/>
          </p:cNvPr>
          <p:cNvPicPr preferRelativeResize="0"/>
          <p:nvPr/>
        </p:nvPicPr>
        <p:blipFill>
          <a:blip r:embed="rId8">
            <a:alphaModFix/>
          </a:blip>
          <a:stretch>
            <a:fillRect/>
          </a:stretch>
        </p:blipFill>
        <p:spPr>
          <a:xfrm>
            <a:off x="1409000" y="4076400"/>
            <a:ext cx="253899" cy="20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nvSpPr>
        <p:spPr>
          <a:xfrm>
            <a:off x="445775" y="1143000"/>
            <a:ext cx="8024100" cy="387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If Ether (currency on Ethereum) is gold, then Tokens are gold pegged currencies like CAD, AUD etc. </a:t>
            </a:r>
            <a:endParaRPr sz="1800"/>
          </a:p>
          <a:p>
            <a:pPr indent="-342900" lvl="0" marL="457200" rtl="0" algn="l">
              <a:spcBef>
                <a:spcPts val="0"/>
              </a:spcBef>
              <a:spcAft>
                <a:spcPts val="0"/>
              </a:spcAft>
              <a:buSzPts val="1800"/>
              <a:buChar char="●"/>
            </a:pPr>
            <a:r>
              <a:rPr lang="en" sz="1800"/>
              <a:t>DAPPS need tokens same like different countries need their own currencies to meet with own economic requirements.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400"/>
              <a:t>Types of Tokens</a:t>
            </a:r>
            <a:endParaRPr sz="2400"/>
          </a:p>
          <a:p>
            <a:pPr indent="-342900" lvl="0" marL="457200" rtl="0" algn="l">
              <a:spcBef>
                <a:spcPts val="0"/>
              </a:spcBef>
              <a:spcAft>
                <a:spcPts val="0"/>
              </a:spcAft>
              <a:buSzPts val="1800"/>
              <a:buChar char="●"/>
            </a:pPr>
            <a:r>
              <a:rPr lang="en" sz="1800"/>
              <a:t>Utility Tokens</a:t>
            </a:r>
            <a:endParaRPr sz="1800"/>
          </a:p>
          <a:p>
            <a:pPr indent="-342900" lvl="1" marL="914400" rtl="0" algn="l">
              <a:spcBef>
                <a:spcPts val="0"/>
              </a:spcBef>
              <a:spcAft>
                <a:spcPts val="0"/>
              </a:spcAft>
              <a:buSzPts val="1800"/>
              <a:buChar char="○"/>
            </a:pPr>
            <a:r>
              <a:rPr lang="en" sz="1800"/>
              <a:t>Tokens required to use the service of DAPPS. Eg. Golem Network</a:t>
            </a:r>
            <a:endParaRPr sz="1800"/>
          </a:p>
          <a:p>
            <a:pPr indent="-342900" lvl="0" marL="457200" rtl="0" algn="l">
              <a:spcBef>
                <a:spcPts val="0"/>
              </a:spcBef>
              <a:spcAft>
                <a:spcPts val="0"/>
              </a:spcAft>
              <a:buSzPts val="1800"/>
              <a:buChar char="●"/>
            </a:pPr>
            <a:r>
              <a:rPr lang="en" sz="1800"/>
              <a:t>Work Tokens</a:t>
            </a:r>
            <a:endParaRPr sz="1800"/>
          </a:p>
          <a:p>
            <a:pPr indent="-342900" lvl="1" marL="914400" rtl="0" algn="l">
              <a:spcBef>
                <a:spcPts val="0"/>
              </a:spcBef>
              <a:spcAft>
                <a:spcPts val="0"/>
              </a:spcAft>
              <a:buSzPts val="1800"/>
              <a:buChar char="○"/>
            </a:pPr>
            <a:r>
              <a:rPr lang="en" sz="1800"/>
              <a:t>Tokens that act as shares and gives you voting rights. Eg. DAO (Decentralized Autonomous Organization) Tokens</a:t>
            </a:r>
            <a:endParaRPr>
              <a:solidFill>
                <a:schemeClr val="dk1"/>
              </a:solidFill>
            </a:endParaRPr>
          </a:p>
        </p:txBody>
      </p:sp>
      <p:sp>
        <p:nvSpPr>
          <p:cNvPr id="168" name="Google Shape;16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Token?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Cryptocurrency = Cryptography + Currency</a:t>
            </a:r>
            <a:endParaRPr/>
          </a:p>
        </p:txBody>
      </p:sp>
      <p:pic>
        <p:nvPicPr>
          <p:cNvPr id="174" name="Google Shape;174;p23"/>
          <p:cNvPicPr preferRelativeResize="0"/>
          <p:nvPr/>
        </p:nvPicPr>
        <p:blipFill>
          <a:blip r:embed="rId3">
            <a:alphaModFix/>
          </a:blip>
          <a:stretch>
            <a:fillRect/>
          </a:stretch>
        </p:blipFill>
        <p:spPr>
          <a:xfrm>
            <a:off x="137150" y="1158675"/>
            <a:ext cx="5026099" cy="3084125"/>
          </a:xfrm>
          <a:prstGeom prst="rect">
            <a:avLst/>
          </a:prstGeom>
          <a:noFill/>
          <a:ln>
            <a:noFill/>
          </a:ln>
        </p:spPr>
      </p:pic>
      <p:pic>
        <p:nvPicPr>
          <p:cNvPr id="175" name="Google Shape;175;p23"/>
          <p:cNvPicPr preferRelativeResize="0"/>
          <p:nvPr/>
        </p:nvPicPr>
        <p:blipFill>
          <a:blip r:embed="rId4">
            <a:alphaModFix/>
          </a:blip>
          <a:stretch>
            <a:fillRect/>
          </a:stretch>
        </p:blipFill>
        <p:spPr>
          <a:xfrm>
            <a:off x="5652225" y="1889267"/>
            <a:ext cx="3236525" cy="1364950"/>
          </a:xfrm>
          <a:prstGeom prst="rect">
            <a:avLst/>
          </a:prstGeom>
          <a:noFill/>
          <a:ln>
            <a:noFill/>
          </a:ln>
        </p:spPr>
      </p:pic>
      <p:sp>
        <p:nvSpPr>
          <p:cNvPr id="176" name="Google Shape;176;p23"/>
          <p:cNvSpPr txBox="1"/>
          <p:nvPr/>
        </p:nvSpPr>
        <p:spPr>
          <a:xfrm>
            <a:off x="5413188" y="3406125"/>
            <a:ext cx="37146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Alphabet shift ciphers are believed to have been used by Julius Caesar over 2,000 years ago. (Wikipedia)</a:t>
            </a:r>
            <a:endParaRPr sz="1200"/>
          </a:p>
        </p:txBody>
      </p:sp>
      <p:sp>
        <p:nvSpPr>
          <p:cNvPr id="177" name="Google Shape;177;p23"/>
          <p:cNvSpPr/>
          <p:nvPr/>
        </p:nvSpPr>
        <p:spPr>
          <a:xfrm>
            <a:off x="137150" y="4291825"/>
            <a:ext cx="8520600" cy="4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nvSpPr>
        <p:spPr>
          <a:xfrm>
            <a:off x="383075" y="4354675"/>
            <a:ext cx="628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a:t>
            </a:r>
            <a:endParaRPr/>
          </a:p>
        </p:txBody>
      </p:sp>
      <p:sp>
        <p:nvSpPr>
          <p:cNvPr id="179" name="Google Shape;179;p23"/>
          <p:cNvSpPr txBox="1"/>
          <p:nvPr/>
        </p:nvSpPr>
        <p:spPr>
          <a:xfrm>
            <a:off x="2335950" y="4354675"/>
            <a:ext cx="628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ZXQ</a:t>
            </a:r>
            <a:endParaRPr/>
          </a:p>
        </p:txBody>
      </p:sp>
      <p:sp>
        <p:nvSpPr>
          <p:cNvPr id="180" name="Google Shape;180;p23"/>
          <p:cNvSpPr txBox="1"/>
          <p:nvPr/>
        </p:nvSpPr>
        <p:spPr>
          <a:xfrm>
            <a:off x="4288825" y="4354675"/>
            <a:ext cx="628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a:t>
            </a:r>
            <a:endParaRPr/>
          </a:p>
        </p:txBody>
      </p:sp>
      <p:sp>
        <p:nvSpPr>
          <p:cNvPr id="181" name="Google Shape;181;p23"/>
          <p:cNvSpPr txBox="1"/>
          <p:nvPr/>
        </p:nvSpPr>
        <p:spPr>
          <a:xfrm>
            <a:off x="6863875" y="4354675"/>
            <a:ext cx="11256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 ZXQ</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4"/>
          <p:cNvPicPr preferRelativeResize="0"/>
          <p:nvPr/>
        </p:nvPicPr>
        <p:blipFill>
          <a:blip r:embed="rId3">
            <a:alphaModFix/>
          </a:blip>
          <a:stretch>
            <a:fillRect/>
          </a:stretch>
        </p:blipFill>
        <p:spPr>
          <a:xfrm>
            <a:off x="1930700" y="945475"/>
            <a:ext cx="5282601" cy="4034176"/>
          </a:xfrm>
          <a:prstGeom prst="rect">
            <a:avLst/>
          </a:prstGeom>
          <a:noFill/>
          <a:ln>
            <a:noFill/>
          </a:ln>
        </p:spPr>
      </p:pic>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Understanding Blockchain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5"/>
          <p:cNvPicPr preferRelativeResize="0"/>
          <p:nvPr/>
        </p:nvPicPr>
        <p:blipFill>
          <a:blip r:embed="rId3">
            <a:alphaModFix/>
          </a:blip>
          <a:stretch>
            <a:fillRect/>
          </a:stretch>
        </p:blipFill>
        <p:spPr>
          <a:xfrm>
            <a:off x="118725" y="152400"/>
            <a:ext cx="4517458" cy="4838699"/>
          </a:xfrm>
          <a:prstGeom prst="rect">
            <a:avLst/>
          </a:prstGeom>
          <a:noFill/>
          <a:ln>
            <a:noFill/>
          </a:ln>
        </p:spPr>
      </p:pic>
      <p:pic>
        <p:nvPicPr>
          <p:cNvPr id="193" name="Google Shape;193;p25"/>
          <p:cNvPicPr preferRelativeResize="0"/>
          <p:nvPr/>
        </p:nvPicPr>
        <p:blipFill>
          <a:blip r:embed="rId4">
            <a:alphaModFix/>
          </a:blip>
          <a:stretch>
            <a:fillRect/>
          </a:stretch>
        </p:blipFill>
        <p:spPr>
          <a:xfrm>
            <a:off x="5787350" y="4228260"/>
            <a:ext cx="1423211" cy="762840"/>
          </a:xfrm>
          <a:prstGeom prst="rect">
            <a:avLst/>
          </a:prstGeom>
          <a:noFill/>
          <a:ln>
            <a:noFill/>
          </a:ln>
        </p:spPr>
      </p:pic>
      <p:pic>
        <p:nvPicPr>
          <p:cNvPr id="194" name="Google Shape;194;p25"/>
          <p:cNvPicPr preferRelativeResize="0"/>
          <p:nvPr/>
        </p:nvPicPr>
        <p:blipFill>
          <a:blip r:embed="rId4">
            <a:alphaModFix/>
          </a:blip>
          <a:stretch>
            <a:fillRect/>
          </a:stretch>
        </p:blipFill>
        <p:spPr>
          <a:xfrm>
            <a:off x="5787350" y="3509450"/>
            <a:ext cx="1423211" cy="762840"/>
          </a:xfrm>
          <a:prstGeom prst="rect">
            <a:avLst/>
          </a:prstGeom>
          <a:noFill/>
          <a:ln>
            <a:noFill/>
          </a:ln>
        </p:spPr>
      </p:pic>
      <p:pic>
        <p:nvPicPr>
          <p:cNvPr id="195" name="Google Shape;195;p25"/>
          <p:cNvPicPr preferRelativeResize="0"/>
          <p:nvPr/>
        </p:nvPicPr>
        <p:blipFill>
          <a:blip r:embed="rId4">
            <a:alphaModFix/>
          </a:blip>
          <a:stretch>
            <a:fillRect/>
          </a:stretch>
        </p:blipFill>
        <p:spPr>
          <a:xfrm>
            <a:off x="5787350" y="2362225"/>
            <a:ext cx="1423211" cy="762840"/>
          </a:xfrm>
          <a:prstGeom prst="rect">
            <a:avLst/>
          </a:prstGeom>
          <a:noFill/>
          <a:ln>
            <a:noFill/>
          </a:ln>
        </p:spPr>
      </p:pic>
      <p:cxnSp>
        <p:nvCxnSpPr>
          <p:cNvPr id="196" name="Google Shape;196;p25"/>
          <p:cNvCxnSpPr>
            <a:stCxn id="195" idx="2"/>
            <a:endCxn id="194" idx="0"/>
          </p:cNvCxnSpPr>
          <p:nvPr/>
        </p:nvCxnSpPr>
        <p:spPr>
          <a:xfrm>
            <a:off x="6498955" y="3125065"/>
            <a:ext cx="0" cy="384300"/>
          </a:xfrm>
          <a:prstGeom prst="straightConnector1">
            <a:avLst/>
          </a:prstGeom>
          <a:noFill/>
          <a:ln cap="flat" cmpd="sng" w="28575">
            <a:solidFill>
              <a:schemeClr val="dk2"/>
            </a:solidFill>
            <a:prstDash val="dot"/>
            <a:round/>
            <a:headEnd len="med" w="med" type="none"/>
            <a:tailEnd len="med" w="med" type="none"/>
          </a:ln>
        </p:spPr>
      </p:cxnSp>
      <p:sp>
        <p:nvSpPr>
          <p:cNvPr id="197" name="Google Shape;197;p25"/>
          <p:cNvSpPr txBox="1"/>
          <p:nvPr/>
        </p:nvSpPr>
        <p:spPr>
          <a:xfrm>
            <a:off x="7250774" y="4508492"/>
            <a:ext cx="1150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block 0</a:t>
            </a:r>
            <a:endParaRPr/>
          </a:p>
        </p:txBody>
      </p:sp>
      <p:sp>
        <p:nvSpPr>
          <p:cNvPr id="198" name="Google Shape;198;p25"/>
          <p:cNvSpPr txBox="1"/>
          <p:nvPr/>
        </p:nvSpPr>
        <p:spPr>
          <a:xfrm>
            <a:off x="7250774" y="3768427"/>
            <a:ext cx="1150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lock 1</a:t>
            </a:r>
            <a:endParaRPr/>
          </a:p>
        </p:txBody>
      </p:sp>
      <p:sp>
        <p:nvSpPr>
          <p:cNvPr id="199" name="Google Shape;199;p25"/>
          <p:cNvSpPr txBox="1"/>
          <p:nvPr/>
        </p:nvSpPr>
        <p:spPr>
          <a:xfrm>
            <a:off x="7250774" y="2621202"/>
            <a:ext cx="1150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lock n</a:t>
            </a:r>
            <a:endParaRPr/>
          </a:p>
        </p:txBody>
      </p:sp>
      <p:pic>
        <p:nvPicPr>
          <p:cNvPr id="200" name="Google Shape;200;p25"/>
          <p:cNvPicPr preferRelativeResize="0"/>
          <p:nvPr/>
        </p:nvPicPr>
        <p:blipFill>
          <a:blip r:embed="rId5">
            <a:alphaModFix/>
          </a:blip>
          <a:stretch>
            <a:fillRect/>
          </a:stretch>
        </p:blipFill>
        <p:spPr>
          <a:xfrm>
            <a:off x="5787350" y="329325"/>
            <a:ext cx="2445725" cy="159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Fork</a:t>
            </a:r>
            <a:r>
              <a:rPr lang="en"/>
              <a:t>?</a:t>
            </a:r>
            <a:endParaRPr/>
          </a:p>
        </p:txBody>
      </p:sp>
      <p:pic>
        <p:nvPicPr>
          <p:cNvPr id="206" name="Google Shape;206;p26"/>
          <p:cNvPicPr preferRelativeResize="0"/>
          <p:nvPr/>
        </p:nvPicPr>
        <p:blipFill>
          <a:blip r:embed="rId3">
            <a:alphaModFix/>
          </a:blip>
          <a:stretch>
            <a:fillRect/>
          </a:stretch>
        </p:blipFill>
        <p:spPr>
          <a:xfrm>
            <a:off x="1975100" y="3313725"/>
            <a:ext cx="4788475" cy="1692800"/>
          </a:xfrm>
          <a:prstGeom prst="rect">
            <a:avLst/>
          </a:prstGeom>
          <a:noFill/>
          <a:ln>
            <a:noFill/>
          </a:ln>
        </p:spPr>
      </p:pic>
      <p:sp>
        <p:nvSpPr>
          <p:cNvPr id="207" name="Google Shape;207;p26"/>
          <p:cNvSpPr txBox="1"/>
          <p:nvPr/>
        </p:nvSpPr>
        <p:spPr>
          <a:xfrm>
            <a:off x="445775" y="1143000"/>
            <a:ext cx="8131500" cy="21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Because of network changes, or due to community disagreement.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Hard Fork</a:t>
            </a:r>
            <a:endParaRPr sz="1800"/>
          </a:p>
          <a:p>
            <a:pPr indent="-342900" lvl="1" marL="914400" rtl="0" algn="l">
              <a:spcBef>
                <a:spcPts val="0"/>
              </a:spcBef>
              <a:spcAft>
                <a:spcPts val="0"/>
              </a:spcAft>
              <a:buSzPts val="1800"/>
              <a:buChar char="○"/>
            </a:pPr>
            <a:r>
              <a:rPr lang="en" sz="1800"/>
              <a:t>No backward compatibility</a:t>
            </a:r>
            <a:endParaRPr sz="1800"/>
          </a:p>
          <a:p>
            <a:pPr indent="-342900" lvl="0" marL="457200" rtl="0" algn="l">
              <a:spcBef>
                <a:spcPts val="0"/>
              </a:spcBef>
              <a:spcAft>
                <a:spcPts val="0"/>
              </a:spcAft>
              <a:buSzPts val="1800"/>
              <a:buChar char="●"/>
            </a:pPr>
            <a:r>
              <a:rPr lang="en" sz="1800"/>
              <a:t>Soft Fork</a:t>
            </a:r>
            <a:endParaRPr sz="1800"/>
          </a:p>
          <a:p>
            <a:pPr indent="-342900" lvl="1" marL="914400" rtl="0" algn="l">
              <a:spcBef>
                <a:spcPts val="0"/>
              </a:spcBef>
              <a:spcAft>
                <a:spcPts val="0"/>
              </a:spcAft>
              <a:buSzPts val="1800"/>
              <a:buChar char="○"/>
            </a:pPr>
            <a:r>
              <a:rPr lang="en" sz="1800"/>
              <a:t>Backward </a:t>
            </a:r>
            <a:r>
              <a:rPr lang="en" sz="1800"/>
              <a:t>compatibility</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graphicFrame>
        <p:nvGraphicFramePr>
          <p:cNvPr id="212" name="Google Shape;212;p27"/>
          <p:cNvGraphicFramePr/>
          <p:nvPr/>
        </p:nvGraphicFramePr>
        <p:xfrm>
          <a:off x="1043925" y="1216350"/>
          <a:ext cx="3000000" cy="3000000"/>
        </p:xfrm>
        <a:graphic>
          <a:graphicData uri="http://schemas.openxmlformats.org/drawingml/2006/table">
            <a:tbl>
              <a:tblPr>
                <a:noFill/>
                <a:tableStyleId>{E582BA9D-DF50-4A6A-9A07-C8B29A4D7D7C}</a:tableStyleId>
              </a:tblPr>
              <a:tblGrid>
                <a:gridCol w="2107200"/>
                <a:gridCol w="2180325"/>
                <a:gridCol w="2528575"/>
              </a:tblGrid>
              <a:tr h="561000">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9DAF8"/>
                    </a:solidFill>
                  </a:tcPr>
                </a:tc>
                <a:tc>
                  <a:txBody>
                    <a:bodyPr>
                      <a:noAutofit/>
                    </a:bodyPr>
                    <a:lstStyle/>
                    <a:p>
                      <a:pPr indent="0" lvl="0" marL="0" rtl="0" algn="l">
                        <a:spcBef>
                          <a:spcPts val="0"/>
                        </a:spcBef>
                        <a:spcAft>
                          <a:spcPts val="0"/>
                        </a:spcAft>
                        <a:buNone/>
                      </a:pPr>
                      <a:r>
                        <a:rPr lang="en" sz="2400"/>
                        <a:t>Bank</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noAutofit/>
                    </a:bodyPr>
                    <a:lstStyle/>
                    <a:p>
                      <a:pPr indent="0" lvl="0" marL="0" rtl="0" algn="l">
                        <a:spcBef>
                          <a:spcPts val="0"/>
                        </a:spcBef>
                        <a:spcAft>
                          <a:spcPts val="0"/>
                        </a:spcAft>
                        <a:buNone/>
                      </a:pPr>
                      <a:r>
                        <a:rPr lang="en" sz="2400"/>
                        <a:t>Bitcoin</a:t>
                      </a:r>
                      <a:endParaRPr sz="24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r>
              <a:tr h="756850">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Identity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9DAF8"/>
                    </a:solidFill>
                  </a:tcPr>
                </a:tc>
                <a:tc>
                  <a:txBody>
                    <a:bodyPr>
                      <a:noAutofit/>
                    </a:bodyPr>
                    <a:lstStyle/>
                    <a:p>
                      <a:pPr indent="0" lvl="0" marL="0" rtl="0" algn="l">
                        <a:spcBef>
                          <a:spcPts val="0"/>
                        </a:spcBef>
                        <a:spcAft>
                          <a:spcPts val="0"/>
                        </a:spcAft>
                        <a:buNone/>
                      </a:pPr>
                      <a:r>
                        <a:rPr lang="en">
                          <a:solidFill>
                            <a:schemeClr val="dk1"/>
                          </a:solidFill>
                        </a:rPr>
                        <a:t>Account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Username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Password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noAutofit/>
                    </a:bodyPr>
                    <a:lstStyle/>
                    <a:p>
                      <a:pPr indent="0" lvl="0" marL="0" rtl="0" algn="l">
                        <a:spcBef>
                          <a:spcPts val="0"/>
                        </a:spcBef>
                        <a:spcAft>
                          <a:spcPts val="0"/>
                        </a:spcAft>
                        <a:buNone/>
                      </a:pPr>
                      <a:r>
                        <a:rPr lang="en">
                          <a:solidFill>
                            <a:schemeClr val="dk1"/>
                          </a:solidFill>
                        </a:rPr>
                        <a:t>Wallet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Public Address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Private Key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r>
              <a:tr h="561000">
                <a:tc>
                  <a:txBody>
                    <a:bodyPr>
                      <a:noAutofit/>
                    </a:bodyPr>
                    <a:lstStyle/>
                    <a:p>
                      <a:pPr indent="0" lvl="0" marL="0" rtl="0" algn="l">
                        <a:spcBef>
                          <a:spcPts val="0"/>
                        </a:spcBef>
                        <a:spcAft>
                          <a:spcPts val="0"/>
                        </a:spcAft>
                        <a:buNone/>
                      </a:pPr>
                      <a:r>
                        <a:rPr lang="en"/>
                        <a:t>Network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9DAF8"/>
                    </a:solidFill>
                  </a:tcPr>
                </a:tc>
                <a:tc>
                  <a:txBody>
                    <a:bodyPr>
                      <a:noAutofit/>
                    </a:bodyPr>
                    <a:lstStyle/>
                    <a:p>
                      <a:pPr indent="0" lvl="0" marL="0" rtl="0" algn="l">
                        <a:spcBef>
                          <a:spcPts val="0"/>
                        </a:spcBef>
                        <a:spcAft>
                          <a:spcPts val="0"/>
                        </a:spcAft>
                        <a:buNone/>
                      </a:pPr>
                      <a:r>
                        <a:rPr lang="en"/>
                        <a:t>Centralized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noAutofit/>
                    </a:bodyPr>
                    <a:lstStyle/>
                    <a:p>
                      <a:pPr indent="0" lvl="0" marL="0" rtl="0" algn="l">
                        <a:spcBef>
                          <a:spcPts val="0"/>
                        </a:spcBef>
                        <a:spcAft>
                          <a:spcPts val="0"/>
                        </a:spcAft>
                        <a:buNone/>
                      </a:pPr>
                      <a:r>
                        <a:rPr lang="en"/>
                        <a:t>Decentralized (Nodes)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r>
              <a:tr h="561000">
                <a:tc>
                  <a:txBody>
                    <a:bodyPr>
                      <a:noAutofit/>
                    </a:bodyPr>
                    <a:lstStyle/>
                    <a:p>
                      <a:pPr indent="0" lvl="0" marL="0" rtl="0" algn="l">
                        <a:spcBef>
                          <a:spcPts val="0"/>
                        </a:spcBef>
                        <a:spcAft>
                          <a:spcPts val="0"/>
                        </a:spcAft>
                        <a:buNone/>
                      </a:pPr>
                      <a:r>
                        <a:rPr lang="en"/>
                        <a:t>Transaction Stored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9DAF8"/>
                    </a:solidFill>
                  </a:tcPr>
                </a:tc>
                <a:tc>
                  <a:txBody>
                    <a:bodyPr>
                      <a:noAutofit/>
                    </a:bodyPr>
                    <a:lstStyle/>
                    <a:p>
                      <a:pPr indent="0" lvl="0" marL="0" rtl="0" algn="l">
                        <a:spcBef>
                          <a:spcPts val="0"/>
                        </a:spcBef>
                        <a:spcAft>
                          <a:spcPts val="0"/>
                        </a:spcAft>
                        <a:buNone/>
                      </a:pPr>
                      <a:r>
                        <a:rPr lang="en"/>
                        <a:t>Database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noAutofit/>
                    </a:bodyPr>
                    <a:lstStyle/>
                    <a:p>
                      <a:pPr indent="0" lvl="0" marL="0" rtl="0" algn="l">
                        <a:spcBef>
                          <a:spcPts val="0"/>
                        </a:spcBef>
                        <a:spcAft>
                          <a:spcPts val="0"/>
                        </a:spcAft>
                        <a:buNone/>
                      </a:pPr>
                      <a:r>
                        <a:rPr lang="en"/>
                        <a:t>Blockchain (Public Ledger)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r>
              <a:tr h="561000">
                <a:tc>
                  <a:txBody>
                    <a:bodyPr>
                      <a:noAutofit/>
                    </a:bodyPr>
                    <a:lstStyle/>
                    <a:p>
                      <a:pPr indent="0" lvl="0" marL="0" rtl="0" algn="l">
                        <a:spcBef>
                          <a:spcPts val="0"/>
                        </a:spcBef>
                        <a:spcAft>
                          <a:spcPts val="0"/>
                        </a:spcAft>
                        <a:buNone/>
                      </a:pPr>
                      <a:r>
                        <a:rPr lang="en"/>
                        <a:t>Transaction Settlement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9DAF8"/>
                    </a:solidFill>
                  </a:tcPr>
                </a:tc>
                <a:tc>
                  <a:txBody>
                    <a:bodyPr>
                      <a:noAutofit/>
                    </a:bodyPr>
                    <a:lstStyle/>
                    <a:p>
                      <a:pPr indent="0" lvl="0" marL="0" rtl="0" algn="l">
                        <a:spcBef>
                          <a:spcPts val="0"/>
                        </a:spcBef>
                        <a:spcAft>
                          <a:spcPts val="0"/>
                        </a:spcAft>
                        <a:buNone/>
                      </a:pPr>
                      <a:r>
                        <a:rPr lang="en"/>
                        <a:t>Clearing houses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4C2F4"/>
                    </a:solidFill>
                  </a:tcPr>
                </a:tc>
                <a:tc>
                  <a:txBody>
                    <a:bodyPr>
                      <a:noAutofit/>
                    </a:bodyPr>
                    <a:lstStyle/>
                    <a:p>
                      <a:pPr indent="0" lvl="0" marL="0" rtl="0" algn="l">
                        <a:spcBef>
                          <a:spcPts val="0"/>
                        </a:spcBef>
                        <a:spcAft>
                          <a:spcPts val="0"/>
                        </a:spcAft>
                        <a:buNone/>
                      </a:pPr>
                      <a:r>
                        <a:rPr lang="en"/>
                        <a:t>Miners (Verify Transactions)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D9EEB"/>
                    </a:solidFill>
                  </a:tcPr>
                </a:tc>
              </a:tr>
            </a:tbl>
          </a:graphicData>
        </a:graphic>
      </p:graphicFrame>
      <p:sp>
        <p:nvSpPr>
          <p:cNvPr id="213" name="Google Shape;21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Replacing old with new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3">
            <a:alphaModFix/>
          </a:blip>
          <a:stretch>
            <a:fillRect/>
          </a:stretch>
        </p:blipFill>
        <p:spPr>
          <a:xfrm>
            <a:off x="152400" y="152400"/>
            <a:ext cx="822579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Cryptocurrencies are being used, today?</a:t>
            </a:r>
            <a:endParaRPr/>
          </a:p>
        </p:txBody>
      </p:sp>
      <p:sp>
        <p:nvSpPr>
          <p:cNvPr id="224" name="Google Shape;224;p29"/>
          <p:cNvSpPr txBox="1"/>
          <p:nvPr/>
        </p:nvSpPr>
        <p:spPr>
          <a:xfrm>
            <a:off x="348600" y="1165850"/>
            <a:ext cx="4234800" cy="377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Store of value</a:t>
            </a:r>
            <a:endParaRPr sz="1800">
              <a:solidFill>
                <a:schemeClr val="dk1"/>
              </a:solidFill>
            </a:endParaRPr>
          </a:p>
          <a:p>
            <a:pPr indent="-342900" lvl="1" marL="914400" rtl="0" algn="l">
              <a:spcBef>
                <a:spcPts val="0"/>
              </a:spcBef>
              <a:spcAft>
                <a:spcPts val="0"/>
              </a:spcAft>
              <a:buClr>
                <a:schemeClr val="dk1"/>
              </a:buClr>
              <a:buSzPts val="1800"/>
              <a:buChar char="○"/>
            </a:pPr>
            <a:r>
              <a:rPr lang="en"/>
              <a:t>People in countries like </a:t>
            </a:r>
            <a:r>
              <a:rPr lang="en" u="sng">
                <a:solidFill>
                  <a:schemeClr val="hlink"/>
                </a:solidFill>
                <a:hlinkClick r:id="rId3"/>
              </a:rPr>
              <a:t>Venezuela</a:t>
            </a:r>
            <a:r>
              <a:rPr lang="en"/>
              <a:t> are using cryptocurrency to protect themselves against inflation cause ‘value’ of their own currency is going down significantly.</a:t>
            </a:r>
            <a:endParaRPr/>
          </a:p>
          <a:p>
            <a:pPr indent="-317500" lvl="1" marL="914400" rtl="0" algn="l">
              <a:spcBef>
                <a:spcPts val="0"/>
              </a:spcBef>
              <a:spcAft>
                <a:spcPts val="0"/>
              </a:spcAft>
              <a:buClr>
                <a:schemeClr val="dk1"/>
              </a:buClr>
              <a:buSzPts val="1400"/>
              <a:buChar char="○"/>
            </a:pPr>
            <a:r>
              <a:rPr lang="en"/>
              <a:t>People of other countries are using it as digital gold.</a:t>
            </a:r>
            <a:endParaRPr/>
          </a:p>
        </p:txBody>
      </p:sp>
      <p:pic>
        <p:nvPicPr>
          <p:cNvPr id="225" name="Google Shape;225;p29"/>
          <p:cNvPicPr preferRelativeResize="0"/>
          <p:nvPr/>
        </p:nvPicPr>
        <p:blipFill>
          <a:blip r:embed="rId4">
            <a:alphaModFix/>
          </a:blip>
          <a:stretch>
            <a:fillRect/>
          </a:stretch>
        </p:blipFill>
        <p:spPr>
          <a:xfrm>
            <a:off x="4789175" y="1618399"/>
            <a:ext cx="4043124" cy="227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Cryptocurrencies are being used, today? cont..</a:t>
            </a:r>
            <a:endParaRPr/>
          </a:p>
        </p:txBody>
      </p:sp>
      <p:graphicFrame>
        <p:nvGraphicFramePr>
          <p:cNvPr id="231" name="Google Shape;231;p30"/>
          <p:cNvGraphicFramePr/>
          <p:nvPr/>
        </p:nvGraphicFramePr>
        <p:xfrm>
          <a:off x="464800" y="1280625"/>
          <a:ext cx="3000000" cy="3000000"/>
        </p:xfrm>
        <a:graphic>
          <a:graphicData uri="http://schemas.openxmlformats.org/drawingml/2006/table">
            <a:tbl>
              <a:tblPr>
                <a:noFill/>
                <a:tableStyleId>{E582BA9D-DF50-4A6A-9A07-C8B29A4D7D7C}</a:tableStyleId>
              </a:tblPr>
              <a:tblGrid>
                <a:gridCol w="2236475"/>
                <a:gridCol w="5002525"/>
              </a:tblGrid>
              <a:tr h="476250">
                <a:tc>
                  <a:txBody>
                    <a:bodyPr>
                      <a:noAutofit/>
                    </a:bodyPr>
                    <a:lstStyle/>
                    <a:p>
                      <a:pPr indent="0" lvl="0" marL="0" rtl="0" algn="l">
                        <a:spcBef>
                          <a:spcPts val="0"/>
                        </a:spcBef>
                        <a:spcAft>
                          <a:spcPts val="0"/>
                        </a:spcAft>
                        <a:buNone/>
                      </a:pPr>
                      <a:r>
                        <a:rPr lang="en"/>
                        <a:t>Crowdfunding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People who created protocols like TCP/IP, SMTP, HTTP didn’t gain financial benefit. But, now they have more incentive to create better protocols that will ultimately benefit society.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6250">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Remittance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Yearly remittance from international financial transfers out of the US is up to $50 billion. BitPesa (Africa), Bitspark (Philippines, Indonesia and Vietnam)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6250">
                <a:tc>
                  <a:txBody>
                    <a:bodyPr>
                      <a:noAutofit/>
                    </a:bodyPr>
                    <a:lstStyle/>
                    <a:p>
                      <a:pPr indent="0" lvl="0" marL="0" rtl="0" algn="l">
                        <a:spcBef>
                          <a:spcPts val="0"/>
                        </a:spcBef>
                        <a:spcAft>
                          <a:spcPts val="0"/>
                        </a:spcAft>
                        <a:buNone/>
                      </a:pPr>
                      <a:r>
                        <a:rPr lang="en"/>
                        <a:t>Identity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Microsoft and Accenture created Global ID system to track refugees. Same can be used to prevent human trafficking.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6250">
                <a:tc>
                  <a:txBody>
                    <a:bodyPr>
                      <a:noAutofit/>
                    </a:bodyPr>
                    <a:lstStyle/>
                    <a:p>
                      <a:pPr indent="0" lvl="0" marL="0" rtl="0" algn="l">
                        <a:spcBef>
                          <a:spcPts val="0"/>
                        </a:spcBef>
                        <a:spcAft>
                          <a:spcPts val="0"/>
                        </a:spcAft>
                        <a:buNone/>
                      </a:pPr>
                      <a:r>
                        <a:rPr lang="en"/>
                        <a:t>Supply Chain Tracking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WaBi is </a:t>
                      </a:r>
                      <a:r>
                        <a:rPr lang="en">
                          <a:solidFill>
                            <a:schemeClr val="dk1"/>
                          </a:solidFill>
                        </a:rPr>
                        <a:t>tracking infant baby milk to ensure fake goods never get to the hands of customers. Same can be used for fake land ownership.</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buy and store?</a:t>
            </a:r>
            <a:endParaRPr/>
          </a:p>
        </p:txBody>
      </p:sp>
      <p:sp>
        <p:nvSpPr>
          <p:cNvPr id="237" name="Google Shape;237;p31"/>
          <p:cNvSpPr txBox="1"/>
          <p:nvPr/>
        </p:nvSpPr>
        <p:spPr>
          <a:xfrm>
            <a:off x="434350" y="1017725"/>
            <a:ext cx="4000500" cy="404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Fiat currency to Crypto</a:t>
            </a:r>
            <a:endParaRPr/>
          </a:p>
          <a:p>
            <a:pPr indent="-317500" lvl="1" marL="914400" rtl="0" algn="l">
              <a:spcBef>
                <a:spcPts val="0"/>
              </a:spcBef>
              <a:spcAft>
                <a:spcPts val="0"/>
              </a:spcAft>
              <a:buSzPts val="1400"/>
              <a:buChar char="○"/>
            </a:pPr>
            <a:r>
              <a:rPr lang="en" u="sng">
                <a:solidFill>
                  <a:schemeClr val="hlink"/>
                </a:solidFill>
                <a:hlinkClick r:id="rId3"/>
              </a:rPr>
              <a:t>https://www.coinbase.com/</a:t>
            </a:r>
            <a:endParaRPr/>
          </a:p>
          <a:p>
            <a:pPr indent="-317500" lvl="1" marL="914400" rtl="0" algn="l">
              <a:spcBef>
                <a:spcPts val="0"/>
              </a:spcBef>
              <a:spcAft>
                <a:spcPts val="0"/>
              </a:spcAft>
              <a:buSzPts val="1400"/>
              <a:buChar char="○"/>
            </a:pPr>
            <a:r>
              <a:rPr lang="en" u="sng">
                <a:solidFill>
                  <a:schemeClr val="hlink"/>
                </a:solidFill>
                <a:hlinkClick r:id="rId4"/>
              </a:rPr>
              <a:t>https://gemini.com/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Wallet</a:t>
            </a:r>
            <a:endParaRPr/>
          </a:p>
          <a:p>
            <a:pPr indent="-317500" lvl="1" marL="914400" rtl="0" algn="l">
              <a:spcBef>
                <a:spcPts val="0"/>
              </a:spcBef>
              <a:spcAft>
                <a:spcPts val="0"/>
              </a:spcAft>
              <a:buSzPts val="1400"/>
              <a:buChar char="○"/>
            </a:pPr>
            <a:r>
              <a:rPr lang="en"/>
              <a:t>Web Wallets</a:t>
            </a:r>
            <a:endParaRPr/>
          </a:p>
          <a:p>
            <a:pPr indent="-317500" lvl="2" marL="1371600" rtl="0" algn="l">
              <a:spcBef>
                <a:spcPts val="0"/>
              </a:spcBef>
              <a:spcAft>
                <a:spcPts val="0"/>
              </a:spcAft>
              <a:buSzPts val="1400"/>
              <a:buChar char="■"/>
            </a:pPr>
            <a:r>
              <a:rPr lang="en" u="sng">
                <a:solidFill>
                  <a:schemeClr val="hlink"/>
                </a:solidFill>
                <a:hlinkClick r:id="rId5"/>
              </a:rPr>
              <a:t>https://www.myetherwallet.com</a:t>
            </a:r>
            <a:endParaRPr/>
          </a:p>
          <a:p>
            <a:pPr indent="-317500" lvl="2" marL="1371600" rtl="0" algn="l">
              <a:spcBef>
                <a:spcPts val="0"/>
              </a:spcBef>
              <a:spcAft>
                <a:spcPts val="0"/>
              </a:spcAft>
              <a:buSzPts val="1400"/>
              <a:buChar char="■"/>
            </a:pPr>
            <a:r>
              <a:rPr lang="en" u="sng">
                <a:solidFill>
                  <a:schemeClr val="hlink"/>
                </a:solidFill>
                <a:hlinkClick r:id="rId6"/>
              </a:rPr>
              <a:t>https://metamask.io/</a:t>
            </a:r>
            <a:endParaRPr/>
          </a:p>
          <a:p>
            <a:pPr indent="-317500" lvl="1" marL="914400" rtl="0" algn="l">
              <a:spcBef>
                <a:spcPts val="0"/>
              </a:spcBef>
              <a:spcAft>
                <a:spcPts val="0"/>
              </a:spcAft>
              <a:buSzPts val="1400"/>
              <a:buChar char="○"/>
            </a:pPr>
            <a:r>
              <a:rPr lang="en"/>
              <a:t>Hardware Wallets</a:t>
            </a:r>
            <a:endParaRPr/>
          </a:p>
          <a:p>
            <a:pPr indent="-317500" lvl="2" marL="1371600" rtl="0" algn="l">
              <a:spcBef>
                <a:spcPts val="0"/>
              </a:spcBef>
              <a:spcAft>
                <a:spcPts val="0"/>
              </a:spcAft>
              <a:buSzPts val="1400"/>
              <a:buChar char="■"/>
            </a:pPr>
            <a:r>
              <a:rPr lang="en">
                <a:solidFill>
                  <a:schemeClr val="dk1"/>
                </a:solidFill>
              </a:rPr>
              <a:t>Ledger Nano S </a:t>
            </a:r>
            <a:endParaRPr>
              <a:solidFill>
                <a:schemeClr val="dk1"/>
              </a:solidFill>
            </a:endParaRPr>
          </a:p>
          <a:p>
            <a:pPr indent="-317500" lvl="2" marL="1371600" rtl="0" algn="l">
              <a:spcBef>
                <a:spcPts val="0"/>
              </a:spcBef>
              <a:spcAft>
                <a:spcPts val="0"/>
              </a:spcAft>
              <a:buSzPts val="1400"/>
              <a:buChar char="■"/>
            </a:pPr>
            <a:r>
              <a:rPr lang="en">
                <a:solidFill>
                  <a:schemeClr val="dk1"/>
                </a:solidFill>
              </a:rPr>
              <a:t>Trezor</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Search Transaction</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7"/>
              </a:rPr>
              <a:t>https://blockchain.info/</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8"/>
              </a:rPr>
              <a:t>https://etherscan.io/</a:t>
            </a:r>
            <a:endParaRPr/>
          </a:p>
          <a:p>
            <a:pPr indent="0" lvl="0" marL="0" rtl="0" algn="l">
              <a:spcBef>
                <a:spcPts val="0"/>
              </a:spcBef>
              <a:spcAft>
                <a:spcPts val="0"/>
              </a:spcAft>
              <a:buNone/>
            </a:pPr>
            <a:r>
              <a:t/>
            </a:r>
            <a:endParaRPr>
              <a:solidFill>
                <a:schemeClr val="dk1"/>
              </a:solidFill>
            </a:endParaRPr>
          </a:p>
        </p:txBody>
      </p:sp>
      <p:sp>
        <p:nvSpPr>
          <p:cNvPr id="238" name="Google Shape;238;p31"/>
          <p:cNvSpPr txBox="1"/>
          <p:nvPr/>
        </p:nvSpPr>
        <p:spPr>
          <a:xfrm>
            <a:off x="4598675" y="1158700"/>
            <a:ext cx="4000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TIPS: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Don't transfer in bitcoin cause currently  transactions are slow and expensive (high transaction fees). Instead, convert to Ethereum and send Ethereum between exchanges.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Check address multiple times and make sure they are of right coin. Ethereum can only be transferred to Ethereum address and not Bitcoin.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Ethereum tokens CAN be transferred to Ethereum address.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To avoid using long addresses, Ethereum Name Services (</a:t>
            </a:r>
            <a:r>
              <a:rPr lang="en" u="sng">
                <a:solidFill>
                  <a:schemeClr val="hlink"/>
                </a:solidFill>
                <a:hlinkClick r:id="rId9"/>
              </a:rPr>
              <a:t>ENS</a:t>
            </a:r>
            <a:r>
              <a:rPr lang="en">
                <a:solidFill>
                  <a:schemeClr val="dk1"/>
                </a:solidFill>
              </a:rPr>
              <a:t>) can be used to send Ethers, where applicable.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254075" y="299700"/>
            <a:ext cx="4045200" cy="178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Chapter 1</a:t>
            </a:r>
            <a:endParaRPr sz="1800">
              <a:solidFill>
                <a:schemeClr val="dk2"/>
              </a:solidFill>
            </a:endParaRPr>
          </a:p>
          <a:p>
            <a:pPr indent="0" lvl="0" marL="0" rtl="0" algn="ctr">
              <a:spcBef>
                <a:spcPts val="0"/>
              </a:spcBef>
              <a:spcAft>
                <a:spcPts val="0"/>
              </a:spcAft>
              <a:buNone/>
            </a:pPr>
            <a:r>
              <a:rPr lang="en">
                <a:solidFill>
                  <a:schemeClr val="dk2"/>
                </a:solidFill>
              </a:rPr>
              <a:t>Cryptocurrency</a:t>
            </a:r>
            <a:endParaRPr>
              <a:solidFill>
                <a:schemeClr val="dk2"/>
              </a:solidFill>
            </a:endParaRPr>
          </a:p>
          <a:p>
            <a:pPr indent="0" lvl="0" marL="0" rtl="0" algn="ctr">
              <a:spcBef>
                <a:spcPts val="0"/>
              </a:spcBef>
              <a:spcAft>
                <a:spcPts val="0"/>
              </a:spcAft>
              <a:buNone/>
            </a:pPr>
            <a:r>
              <a:rPr lang="en" sz="1800">
                <a:solidFill>
                  <a:schemeClr val="dk2"/>
                </a:solidFill>
              </a:rPr>
              <a:t> </a:t>
            </a:r>
            <a:endParaRPr sz="1800">
              <a:solidFill>
                <a:schemeClr val="dk2"/>
              </a:solidFill>
            </a:endParaRPr>
          </a:p>
          <a:p>
            <a:pPr indent="0" lvl="0" marL="0" rtl="0" algn="ctr">
              <a:spcBef>
                <a:spcPts val="0"/>
              </a:spcBef>
              <a:spcAft>
                <a:spcPts val="0"/>
              </a:spcAft>
              <a:buNone/>
            </a:pPr>
            <a:r>
              <a:rPr lang="en" sz="1800">
                <a:solidFill>
                  <a:schemeClr val="dk2"/>
                </a:solidFill>
              </a:rPr>
              <a:t>A Beginners Guide on Technology and Investment</a:t>
            </a:r>
            <a:endParaRPr sz="1800">
              <a:solidFill>
                <a:schemeClr val="dk2"/>
              </a:solidFill>
            </a:endParaRPr>
          </a:p>
        </p:txBody>
      </p:sp>
      <p:pic>
        <p:nvPicPr>
          <p:cNvPr descr="https://upload.wikimedia.org/wikipedia/commons/thumb/4/46/Bitcoin.svg/2000px-Bitcoin.svg.png" id="65" name="Google Shape;65;p14">
            <a:hlinkClick r:id="rId3"/>
          </p:cNvPr>
          <p:cNvPicPr preferRelativeResize="0"/>
          <p:nvPr/>
        </p:nvPicPr>
        <p:blipFill>
          <a:blip r:embed="rId4">
            <a:alphaModFix/>
          </a:blip>
          <a:stretch>
            <a:fillRect/>
          </a:stretch>
        </p:blipFill>
        <p:spPr>
          <a:xfrm>
            <a:off x="1762733" y="2334530"/>
            <a:ext cx="474441" cy="474440"/>
          </a:xfrm>
          <a:prstGeom prst="rect">
            <a:avLst/>
          </a:prstGeom>
          <a:noFill/>
          <a:ln>
            <a:noFill/>
          </a:ln>
        </p:spPr>
      </p:pic>
      <p:pic>
        <p:nvPicPr>
          <p:cNvPr descr="https://upload.wikimedia.org/wikipedia/commons/thumb/7/70/Ethereum_logo.svg/2000px-Ethereum_logo.svg.png" id="66" name="Google Shape;66;p14">
            <a:hlinkClick r:id="rId5"/>
          </p:cNvPr>
          <p:cNvPicPr preferRelativeResize="0"/>
          <p:nvPr/>
        </p:nvPicPr>
        <p:blipFill>
          <a:blip r:embed="rId6">
            <a:alphaModFix/>
          </a:blip>
          <a:stretch>
            <a:fillRect/>
          </a:stretch>
        </p:blipFill>
        <p:spPr>
          <a:xfrm>
            <a:off x="2321517" y="2334523"/>
            <a:ext cx="330220" cy="474458"/>
          </a:xfrm>
          <a:prstGeom prst="rect">
            <a:avLst/>
          </a:prstGeom>
          <a:noFill/>
          <a:ln>
            <a:noFill/>
          </a:ln>
        </p:spPr>
      </p:pic>
      <p:sp>
        <p:nvSpPr>
          <p:cNvPr id="67" name="Google Shape;67;p14"/>
          <p:cNvSpPr txBox="1"/>
          <p:nvPr/>
        </p:nvSpPr>
        <p:spPr>
          <a:xfrm>
            <a:off x="4637475" y="741900"/>
            <a:ext cx="4395300" cy="3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Agenda: To provide basic information on cryptocurrencies to help make informed decisions.</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a:solidFill>
                  <a:schemeClr val="dk2"/>
                </a:solidFill>
              </a:rPr>
              <a:t>(Not financial advice)</a:t>
            </a:r>
            <a:endParaRPr>
              <a:solidFill>
                <a:schemeClr val="dk2"/>
              </a:solidFill>
            </a:endParaRPr>
          </a:p>
        </p:txBody>
      </p:sp>
      <p:sp>
        <p:nvSpPr>
          <p:cNvPr id="68" name="Google Shape;68;p14"/>
          <p:cNvSpPr txBox="1"/>
          <p:nvPr>
            <p:ph idx="4294967295" type="ctrTitle"/>
          </p:nvPr>
        </p:nvSpPr>
        <p:spPr>
          <a:xfrm>
            <a:off x="186000" y="3943225"/>
            <a:ext cx="42945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@babudahal</a:t>
            </a:r>
            <a:endParaRPr sz="1800"/>
          </a:p>
          <a:p>
            <a:pPr indent="0" lvl="0" marL="0" rtl="0" algn="ctr">
              <a:spcBef>
                <a:spcPts val="0"/>
              </a:spcBef>
              <a:spcAft>
                <a:spcPts val="0"/>
              </a:spcAft>
              <a:buNone/>
            </a:pPr>
            <a:r>
              <a:rPr lang="en" sz="1800">
                <a:solidFill>
                  <a:schemeClr val="dk2"/>
                </a:solidFill>
              </a:rPr>
              <a:t>Cryptocurrency Enthusiast </a:t>
            </a:r>
            <a:endParaRPr sz="1800">
              <a:solidFill>
                <a:schemeClr val="dk2"/>
              </a:solidFill>
            </a:endParaRPr>
          </a:p>
          <a:p>
            <a:pPr indent="0" lvl="0" marL="0" rtl="0" algn="ctr">
              <a:spcBef>
                <a:spcPts val="0"/>
              </a:spcBef>
              <a:spcAft>
                <a:spcPts val="0"/>
              </a:spcAft>
              <a:buNone/>
            </a:pPr>
            <a:r>
              <a:rPr lang="en" sz="1800">
                <a:solidFill>
                  <a:schemeClr val="dk2"/>
                </a:solidFill>
              </a:rPr>
              <a:t>26 Dec 2017</a:t>
            </a:r>
            <a:endParaRPr sz="1800"/>
          </a:p>
        </p:txBody>
      </p:sp>
      <p:pic>
        <p:nvPicPr>
          <p:cNvPr descr="https://cdn.pixabay.com/photo/2014/04/03/11/53/twitter-312464_960_720.png" id="69" name="Google Shape;69;p14">
            <a:hlinkClick r:id="rId7"/>
          </p:cNvPr>
          <p:cNvPicPr preferRelativeResize="0"/>
          <p:nvPr/>
        </p:nvPicPr>
        <p:blipFill>
          <a:blip r:embed="rId8">
            <a:alphaModFix/>
          </a:blip>
          <a:stretch>
            <a:fillRect/>
          </a:stretch>
        </p:blipFill>
        <p:spPr>
          <a:xfrm>
            <a:off x="1409000" y="4076400"/>
            <a:ext cx="253899" cy="20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Invest?</a:t>
            </a:r>
            <a:endParaRPr/>
          </a:p>
        </p:txBody>
      </p:sp>
      <p:sp>
        <p:nvSpPr>
          <p:cNvPr id="244" name="Google Shape;244;p32"/>
          <p:cNvSpPr txBox="1"/>
          <p:nvPr/>
        </p:nvSpPr>
        <p:spPr>
          <a:xfrm>
            <a:off x="445775" y="1017725"/>
            <a:ext cx="4012200" cy="412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List of Cryptocurrencies</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3"/>
              </a:rPr>
              <a:t>https://coinmarketcap.com/</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4"/>
              </a:rPr>
              <a:t>https://www.tokendata.io/</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ICOs (Initial Coin Offerings)</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5"/>
              </a:rPr>
              <a:t>https://icodrops.com</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Research</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Company </a:t>
            </a:r>
            <a:r>
              <a:rPr b="1" lang="en" u="sng">
                <a:solidFill>
                  <a:schemeClr val="dk1"/>
                </a:solidFill>
              </a:rPr>
              <a:t>(avoid scams)</a:t>
            </a:r>
            <a:endParaRPr b="1" u="sng">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6"/>
              </a:rPr>
              <a:t>https://www.crunchbase.com/</a:t>
            </a:r>
            <a:endParaRPr>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7"/>
              </a:rPr>
              <a:t>https://crushcrypto.com/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Team</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Interviews, Podcasts (youtube.com)</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Presentations (youtube.com)</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Blogs (medium.com)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White Paper, Product and Market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Community, VCs, Advisors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Twitter.com, tweetdeck.com</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5" name="Google Shape;245;p32"/>
          <p:cNvSpPr txBox="1"/>
          <p:nvPr/>
        </p:nvSpPr>
        <p:spPr>
          <a:xfrm>
            <a:off x="4598625" y="1017725"/>
            <a:ext cx="4476900" cy="412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Exchanges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Centralized</a:t>
            </a:r>
            <a:endParaRPr>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8"/>
              </a:rPr>
              <a:t>https://bittrex.com/</a:t>
            </a:r>
            <a:endParaRPr>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9"/>
              </a:rPr>
              <a:t>https://www.binance.com/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Decentralized</a:t>
            </a:r>
            <a:endParaRPr>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10"/>
              </a:rPr>
              <a:t>https://radarrelay.com/</a:t>
            </a:r>
            <a:endParaRPr>
              <a:solidFill>
                <a:schemeClr val="dk1"/>
              </a:solidFill>
            </a:endParaRPr>
          </a:p>
          <a:p>
            <a:pPr indent="-317500" lvl="2" marL="1371600" rtl="0" algn="l">
              <a:spcBef>
                <a:spcPts val="0"/>
              </a:spcBef>
              <a:spcAft>
                <a:spcPts val="0"/>
              </a:spcAft>
              <a:buClr>
                <a:schemeClr val="dk1"/>
              </a:buClr>
              <a:buSzPts val="1400"/>
              <a:buChar char="■"/>
            </a:pPr>
            <a:r>
              <a:rPr lang="en" u="sng">
                <a:solidFill>
                  <a:schemeClr val="accent5"/>
                </a:solidFill>
                <a:hlinkClick r:id="rId11"/>
              </a:rPr>
              <a:t>https://etherdelta.com/</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Portfolio Management</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12"/>
              </a:rPr>
              <a:t>https://www.blockfolio.com/</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News and Entertainment</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13"/>
              </a:rPr>
              <a:t>https://www.coindesk.com/</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14"/>
              </a:rPr>
              <a:t>https://bitcointalk.org/</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15"/>
              </a:rPr>
              <a:t>https://www.reddit.com/r/CryptoCurrency/</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16"/>
              </a:rPr>
              <a:t>https://www.reddit.com/r/Bitcoin/</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17"/>
              </a:rPr>
              <a:t>https://www.reddit.com/r/ethereum/</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accent5"/>
                </a:solidFill>
                <a:hlinkClick r:id="rId18"/>
              </a:rPr>
              <a:t>https://www.reddit.com/r/ethtrader/</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nvSpPr>
        <p:spPr>
          <a:xfrm>
            <a:off x="388625" y="1269700"/>
            <a:ext cx="8469600" cy="387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t>ALWAYS</a:t>
            </a:r>
            <a:r>
              <a:rPr lang="en" sz="1800"/>
              <a:t> active 2FA (Two Factor Authentication) on </a:t>
            </a:r>
            <a:r>
              <a:rPr lang="en" sz="1800" u="sng"/>
              <a:t>ALL</a:t>
            </a:r>
            <a:r>
              <a:rPr lang="en" sz="1800"/>
              <a:t> online wallets and exchanges. Else, your account could get hacked.</a:t>
            </a:r>
            <a:endParaRPr sz="1800"/>
          </a:p>
          <a:p>
            <a:pPr indent="-342900" lvl="0" marL="457200" rtl="0" algn="l">
              <a:spcBef>
                <a:spcPts val="0"/>
              </a:spcBef>
              <a:spcAft>
                <a:spcPts val="0"/>
              </a:spcAft>
              <a:buSzPts val="1800"/>
              <a:buChar char="●"/>
            </a:pPr>
            <a:r>
              <a:rPr lang="en" sz="1800"/>
              <a:t>Use </a:t>
            </a:r>
            <a:r>
              <a:rPr lang="en" sz="1800" u="sng">
                <a:solidFill>
                  <a:schemeClr val="hlink"/>
                </a:solidFill>
                <a:hlinkClick r:id="rId3"/>
              </a:rPr>
              <a:t>Google Authenticator</a:t>
            </a:r>
            <a:r>
              <a:rPr lang="en" sz="1800"/>
              <a:t> phone app for 2FA.</a:t>
            </a:r>
            <a:endParaRPr sz="1800"/>
          </a:p>
          <a:p>
            <a:pPr indent="-342900" lvl="0" marL="457200" rtl="0" algn="l">
              <a:spcBef>
                <a:spcPts val="0"/>
              </a:spcBef>
              <a:spcAft>
                <a:spcPts val="0"/>
              </a:spcAft>
              <a:buClr>
                <a:srgbClr val="FF0000"/>
              </a:buClr>
              <a:buSzPts val="1800"/>
              <a:buChar char="●"/>
            </a:pPr>
            <a:r>
              <a:rPr lang="en" sz="1800" u="sng">
                <a:solidFill>
                  <a:srgbClr val="FF0000"/>
                </a:solidFill>
              </a:rPr>
              <a:t>NEVER use phone SMS as recovery option.</a:t>
            </a:r>
            <a:endParaRPr sz="1800" u="sng"/>
          </a:p>
        </p:txBody>
      </p:sp>
      <p:pic>
        <p:nvPicPr>
          <p:cNvPr id="251" name="Google Shape;251;p33"/>
          <p:cNvPicPr preferRelativeResize="0"/>
          <p:nvPr/>
        </p:nvPicPr>
        <p:blipFill>
          <a:blip r:embed="rId4">
            <a:alphaModFix/>
          </a:blip>
          <a:stretch>
            <a:fillRect/>
          </a:stretch>
        </p:blipFill>
        <p:spPr>
          <a:xfrm>
            <a:off x="1841014" y="2560325"/>
            <a:ext cx="5461976" cy="2454575"/>
          </a:xfrm>
          <a:prstGeom prst="rect">
            <a:avLst/>
          </a:prstGeom>
          <a:noFill/>
          <a:ln>
            <a:noFill/>
          </a:ln>
        </p:spPr>
      </p:pic>
      <p:pic>
        <p:nvPicPr>
          <p:cNvPr id="252" name="Google Shape;252;p33">
            <a:hlinkClick r:id="rId5"/>
          </p:cNvPr>
          <p:cNvPicPr preferRelativeResize="0"/>
          <p:nvPr/>
        </p:nvPicPr>
        <p:blipFill>
          <a:blip r:embed="rId6">
            <a:alphaModFix/>
          </a:blip>
          <a:stretch>
            <a:fillRect/>
          </a:stretch>
        </p:blipFill>
        <p:spPr>
          <a:xfrm>
            <a:off x="3000700" y="193775"/>
            <a:ext cx="3245450" cy="70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125700" y="41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Portfolio Management</a:t>
            </a:r>
            <a:r>
              <a:rPr lang="en"/>
              <a:t>?</a:t>
            </a:r>
            <a:endParaRPr/>
          </a:p>
        </p:txBody>
      </p:sp>
      <p:pic>
        <p:nvPicPr>
          <p:cNvPr id="258" name="Google Shape;258;p34"/>
          <p:cNvPicPr preferRelativeResize="0"/>
          <p:nvPr/>
        </p:nvPicPr>
        <p:blipFill>
          <a:blip r:embed="rId3">
            <a:alphaModFix/>
          </a:blip>
          <a:stretch>
            <a:fillRect/>
          </a:stretch>
        </p:blipFill>
        <p:spPr>
          <a:xfrm>
            <a:off x="152400" y="1138225"/>
            <a:ext cx="4419450" cy="3309720"/>
          </a:xfrm>
          <a:prstGeom prst="rect">
            <a:avLst/>
          </a:prstGeom>
          <a:noFill/>
          <a:ln>
            <a:noFill/>
          </a:ln>
        </p:spPr>
      </p:pic>
      <p:pic>
        <p:nvPicPr>
          <p:cNvPr id="259" name="Google Shape;259;p34"/>
          <p:cNvPicPr preferRelativeResize="0"/>
          <p:nvPr/>
        </p:nvPicPr>
        <p:blipFill>
          <a:blip r:embed="rId4">
            <a:alphaModFix/>
          </a:blip>
          <a:stretch>
            <a:fillRect/>
          </a:stretch>
        </p:blipFill>
        <p:spPr>
          <a:xfrm>
            <a:off x="4724250" y="1138225"/>
            <a:ext cx="4267350" cy="33098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Investing Tips</a:t>
            </a:r>
            <a:endParaRPr/>
          </a:p>
        </p:txBody>
      </p:sp>
      <p:sp>
        <p:nvSpPr>
          <p:cNvPr id="265" name="Google Shape;265;p35"/>
          <p:cNvSpPr txBox="1"/>
          <p:nvPr/>
        </p:nvSpPr>
        <p:spPr>
          <a:xfrm>
            <a:off x="468625" y="937725"/>
            <a:ext cx="8024100" cy="400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Following rules is more important than having them.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Always look for new technologies and invest in them even if you have to cut from current ones.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Follow the wind.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Don't trade in individual currency, manage a portfolio.</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Follow great people until you become one.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You won't get rich investing in high cap companies.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Opportunity is just getting started.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Doesn't matter how early you invest, you will still think you should have invested earlier, unless you are Satoshi Nakamoto.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Track each transaction in excel for tax purposes.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Best strategy is to regularly invest some portion of paycheck.</a:t>
            </a:r>
            <a:endParaRPr sz="1200">
              <a:solidFill>
                <a:schemeClr val="dk1"/>
              </a:solidFill>
            </a:endParaRPr>
          </a:p>
          <a:p>
            <a:pPr indent="-304800" lvl="0" marL="457200" rtl="0" algn="l">
              <a:spcBef>
                <a:spcPts val="0"/>
              </a:spcBef>
              <a:spcAft>
                <a:spcPts val="0"/>
              </a:spcAft>
              <a:buClr>
                <a:schemeClr val="dk1"/>
              </a:buClr>
              <a:buSzPts val="1200"/>
              <a:buChar char="●"/>
            </a:pPr>
            <a:r>
              <a:rPr lang="en" sz="1200" strike="sngStrike">
                <a:solidFill>
                  <a:schemeClr val="dk1"/>
                </a:solidFill>
              </a:rPr>
              <a:t>Don't invest more than you can afford to lose.</a:t>
            </a:r>
            <a:r>
              <a:rPr lang="en" sz="1200">
                <a:solidFill>
                  <a:schemeClr val="dk1"/>
                </a:solidFill>
              </a:rPr>
              <a:t> Only invest what you are comfortable with.</a:t>
            </a:r>
            <a:endParaRPr sz="1200">
              <a:solidFill>
                <a:schemeClr val="dk1"/>
              </a:solidFill>
            </a:endParaRPr>
          </a:p>
          <a:p>
            <a:pPr indent="-304800" lvl="0" marL="457200" rtl="0" algn="l">
              <a:spcBef>
                <a:spcPts val="0"/>
              </a:spcBef>
              <a:spcAft>
                <a:spcPts val="0"/>
              </a:spcAft>
              <a:buClr>
                <a:srgbClr val="FF0000"/>
              </a:buClr>
              <a:buSzPts val="1200"/>
              <a:buChar char="●"/>
            </a:pPr>
            <a:r>
              <a:rPr lang="en" sz="1200">
                <a:solidFill>
                  <a:srgbClr val="FF0000"/>
                </a:solidFill>
              </a:rPr>
              <a:t>Never take loan to invest.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Always look at Market Capital, not price per currency. </a:t>
            </a:r>
            <a:endParaRPr sz="1200">
              <a:solidFill>
                <a:srgbClr val="FF0000"/>
              </a:solidFill>
            </a:endParaRPr>
          </a:p>
        </p:txBody>
      </p:sp>
      <p:graphicFrame>
        <p:nvGraphicFramePr>
          <p:cNvPr id="266" name="Google Shape;266;p35"/>
          <p:cNvGraphicFramePr/>
          <p:nvPr/>
        </p:nvGraphicFramePr>
        <p:xfrm>
          <a:off x="815325" y="3663875"/>
          <a:ext cx="3000000" cy="3000000"/>
        </p:xfrm>
        <a:graphic>
          <a:graphicData uri="http://schemas.openxmlformats.org/drawingml/2006/table">
            <a:tbl>
              <a:tblPr>
                <a:noFill/>
                <a:tableStyleId>{E582BA9D-DF50-4A6A-9A07-C8B29A4D7D7C}</a:tableStyleId>
              </a:tblPr>
              <a:tblGrid>
                <a:gridCol w="785350"/>
                <a:gridCol w="1539725"/>
                <a:gridCol w="1288250"/>
                <a:gridCol w="1665450"/>
              </a:tblGrid>
              <a:tr h="249275">
                <a:tc>
                  <a:txBody>
                    <a:bodyPr>
                      <a:noAutofit/>
                    </a:bodyPr>
                    <a:lstStyle/>
                    <a:p>
                      <a:pPr indent="0" lvl="0" marL="0" rtl="0" algn="l">
                        <a:spcBef>
                          <a:spcPts val="0"/>
                        </a:spcBef>
                        <a:spcAft>
                          <a:spcPts val="0"/>
                        </a:spcAft>
                        <a:buNone/>
                      </a:pPr>
                      <a:r>
                        <a:t/>
                      </a:r>
                      <a:endParaRPr sz="1200"/>
                    </a:p>
                  </a:txBody>
                  <a:tcPr marT="91425" marB="91425" marR="91425" marL="91425"/>
                </a:tc>
                <a:tc>
                  <a:txBody>
                    <a:bodyPr>
                      <a:noAutofit/>
                    </a:bodyPr>
                    <a:lstStyle/>
                    <a:p>
                      <a:pPr indent="0" lvl="0" marL="0" rtl="0" algn="l">
                        <a:spcBef>
                          <a:spcPts val="0"/>
                        </a:spcBef>
                        <a:spcAft>
                          <a:spcPts val="0"/>
                        </a:spcAft>
                        <a:buNone/>
                      </a:pPr>
                      <a:r>
                        <a:rPr lang="en" sz="1200"/>
                        <a:t>Circulating Supply</a:t>
                      </a:r>
                      <a:endParaRPr sz="1200"/>
                    </a:p>
                  </a:txBody>
                  <a:tcPr marT="91425" marB="91425" marR="91425" marL="91425"/>
                </a:tc>
                <a:tc>
                  <a:txBody>
                    <a:bodyPr>
                      <a:noAutofit/>
                    </a:bodyPr>
                    <a:lstStyle/>
                    <a:p>
                      <a:pPr indent="0" lvl="0" marL="0" rtl="0" algn="l">
                        <a:spcBef>
                          <a:spcPts val="0"/>
                        </a:spcBef>
                        <a:spcAft>
                          <a:spcPts val="0"/>
                        </a:spcAft>
                        <a:buNone/>
                      </a:pPr>
                      <a:r>
                        <a:rPr lang="en" sz="1200"/>
                        <a:t>Price</a:t>
                      </a:r>
                      <a:endParaRPr sz="1200"/>
                    </a:p>
                  </a:txBody>
                  <a:tcPr marT="91425" marB="91425" marR="91425" marL="91425"/>
                </a:tc>
                <a:tc>
                  <a:txBody>
                    <a:bodyPr>
                      <a:noAutofit/>
                    </a:bodyPr>
                    <a:lstStyle/>
                    <a:p>
                      <a:pPr indent="0" lvl="0" marL="0" rtl="0" algn="l">
                        <a:spcBef>
                          <a:spcPts val="0"/>
                        </a:spcBef>
                        <a:spcAft>
                          <a:spcPts val="0"/>
                        </a:spcAft>
                        <a:buNone/>
                      </a:pPr>
                      <a:r>
                        <a:rPr lang="en" sz="1200"/>
                        <a:t>Market Cap</a:t>
                      </a:r>
                      <a:endParaRPr sz="1200"/>
                    </a:p>
                  </a:txBody>
                  <a:tcPr marT="91425" marB="91425" marR="91425" marL="91425"/>
                </a:tc>
              </a:tr>
              <a:tr h="247975">
                <a:tc>
                  <a:txBody>
                    <a:bodyPr>
                      <a:noAutofit/>
                    </a:bodyPr>
                    <a:lstStyle/>
                    <a:p>
                      <a:pPr indent="0" lvl="0" marL="0" rtl="0" algn="l">
                        <a:spcBef>
                          <a:spcPts val="0"/>
                        </a:spcBef>
                        <a:spcAft>
                          <a:spcPts val="0"/>
                        </a:spcAft>
                        <a:buNone/>
                      </a:pPr>
                      <a:r>
                        <a:rPr lang="en" sz="1200"/>
                        <a:t>Bitcoin</a:t>
                      </a:r>
                      <a:endParaRPr sz="1200"/>
                    </a:p>
                  </a:txBody>
                  <a:tcPr marT="91425" marB="91425" marR="91425" marL="91425"/>
                </a:tc>
                <a:tc>
                  <a:txBody>
                    <a:bodyPr>
                      <a:noAutofit/>
                    </a:bodyPr>
                    <a:lstStyle/>
                    <a:p>
                      <a:pPr indent="0" lvl="0" marL="0" rtl="0" algn="l">
                        <a:spcBef>
                          <a:spcPts val="0"/>
                        </a:spcBef>
                        <a:spcAft>
                          <a:spcPts val="0"/>
                        </a:spcAft>
                        <a:buNone/>
                      </a:pPr>
                      <a:r>
                        <a:rPr lang="en" sz="1200"/>
                        <a:t>16,763,025</a:t>
                      </a:r>
                      <a:endParaRPr sz="1200"/>
                    </a:p>
                  </a:txBody>
                  <a:tcPr marT="91425" marB="91425" marR="91425" marL="91425"/>
                </a:tc>
                <a:tc>
                  <a:txBody>
                    <a:bodyPr>
                      <a:noAutofit/>
                    </a:bodyPr>
                    <a:lstStyle/>
                    <a:p>
                      <a:pPr indent="0" lvl="0" marL="0" rtl="0" algn="l">
                        <a:spcBef>
                          <a:spcPts val="0"/>
                        </a:spcBef>
                        <a:spcAft>
                          <a:spcPts val="0"/>
                        </a:spcAft>
                        <a:buNone/>
                      </a:pPr>
                      <a:r>
                        <a:rPr lang="en" sz="1200"/>
                        <a:t>$14,077.00</a:t>
                      </a:r>
                      <a:endParaRPr sz="1200"/>
                    </a:p>
                  </a:txBody>
                  <a:tcPr marT="91425" marB="91425" marR="91425" marL="91425"/>
                </a:tc>
                <a:tc>
                  <a:txBody>
                    <a:bodyPr>
                      <a:noAutofit/>
                    </a:bodyPr>
                    <a:lstStyle/>
                    <a:p>
                      <a:pPr indent="0" lvl="0" marL="0" rtl="0" algn="l">
                        <a:spcBef>
                          <a:spcPts val="0"/>
                        </a:spcBef>
                        <a:spcAft>
                          <a:spcPts val="0"/>
                        </a:spcAft>
                        <a:buNone/>
                      </a:pPr>
                      <a:r>
                        <a:rPr lang="en" sz="1200"/>
                        <a:t>$235,973,102,925</a:t>
                      </a:r>
                      <a:endParaRPr sz="1200"/>
                    </a:p>
                  </a:txBody>
                  <a:tcPr marT="91425" marB="91425" marR="91425" marL="91425"/>
                </a:tc>
              </a:tr>
              <a:tr h="371325">
                <a:tc>
                  <a:txBody>
                    <a:bodyPr>
                      <a:noAutofit/>
                    </a:bodyPr>
                    <a:lstStyle/>
                    <a:p>
                      <a:pPr indent="0" lvl="0" marL="0" rtl="0" algn="l">
                        <a:spcBef>
                          <a:spcPts val="0"/>
                        </a:spcBef>
                        <a:spcAft>
                          <a:spcPts val="0"/>
                        </a:spcAft>
                        <a:buNone/>
                      </a:pPr>
                      <a:r>
                        <a:rPr lang="en" sz="1200"/>
                        <a:t>Ripple</a:t>
                      </a:r>
                      <a:endParaRPr sz="1200"/>
                    </a:p>
                  </a:txBody>
                  <a:tcPr marT="91425" marB="91425" marR="91425" marL="91425"/>
                </a:tc>
                <a:tc>
                  <a:txBody>
                    <a:bodyPr>
                      <a:noAutofit/>
                    </a:bodyPr>
                    <a:lstStyle/>
                    <a:p>
                      <a:pPr indent="0" lvl="0" marL="0" rtl="0" algn="l">
                        <a:spcBef>
                          <a:spcPts val="0"/>
                        </a:spcBef>
                        <a:spcAft>
                          <a:spcPts val="0"/>
                        </a:spcAft>
                        <a:buNone/>
                      </a:pPr>
                      <a:r>
                        <a:rPr lang="en" sz="1200"/>
                        <a:t>38,739,144,847</a:t>
                      </a:r>
                      <a:endParaRPr sz="1200"/>
                    </a:p>
                  </a:txBody>
                  <a:tcPr marT="91425" marB="91425" marR="91425" marL="91425"/>
                </a:tc>
                <a:tc>
                  <a:txBody>
                    <a:bodyPr>
                      <a:noAutofit/>
                    </a:bodyPr>
                    <a:lstStyle/>
                    <a:p>
                      <a:pPr indent="0" lvl="0" marL="0" rtl="0" algn="l">
                        <a:spcBef>
                          <a:spcPts val="0"/>
                        </a:spcBef>
                        <a:spcAft>
                          <a:spcPts val="0"/>
                        </a:spcAft>
                        <a:buNone/>
                      </a:pPr>
                      <a:r>
                        <a:rPr lang="en" sz="1200"/>
                        <a:t>$1.12 (Current)</a:t>
                      </a:r>
                      <a:endParaRPr sz="1200"/>
                    </a:p>
                    <a:p>
                      <a:pPr indent="0" lvl="0" marL="0" rtl="0" algn="l">
                        <a:spcBef>
                          <a:spcPts val="0"/>
                        </a:spcBef>
                        <a:spcAft>
                          <a:spcPts val="0"/>
                        </a:spcAft>
                        <a:buNone/>
                      </a:pPr>
                      <a:r>
                        <a:rPr lang="en" sz="1200">
                          <a:solidFill>
                            <a:schemeClr val="dk1"/>
                          </a:solidFill>
                        </a:rPr>
                        <a:t>$14,077.00 (If)</a:t>
                      </a:r>
                      <a:endParaRPr sz="1200"/>
                    </a:p>
                  </a:txBody>
                  <a:tcPr marT="91425" marB="91425" marR="91425" marL="91425"/>
                </a:tc>
                <a:tc>
                  <a:txBody>
                    <a:bodyPr>
                      <a:noAutofit/>
                    </a:bodyPr>
                    <a:lstStyle/>
                    <a:p>
                      <a:pPr indent="0" lvl="0" marL="0" rtl="0" algn="l">
                        <a:spcBef>
                          <a:spcPts val="0"/>
                        </a:spcBef>
                        <a:spcAft>
                          <a:spcPts val="0"/>
                        </a:spcAft>
                        <a:buNone/>
                      </a:pPr>
                      <a:r>
                        <a:rPr lang="en" sz="1200"/>
                        <a:t>$43,330,120,903</a:t>
                      </a:r>
                      <a:endParaRPr sz="1200"/>
                    </a:p>
                    <a:p>
                      <a:pPr indent="0" lvl="0" marL="0" rtl="0" algn="l">
                        <a:spcBef>
                          <a:spcPts val="0"/>
                        </a:spcBef>
                        <a:spcAft>
                          <a:spcPts val="0"/>
                        </a:spcAft>
                        <a:buNone/>
                      </a:pPr>
                      <a:r>
                        <a:rPr lang="en" sz="1200">
                          <a:solidFill>
                            <a:schemeClr val="dk1"/>
                          </a:solidFill>
                        </a:rPr>
                        <a:t>545 Trillion</a:t>
                      </a:r>
                      <a:endParaRPr sz="12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6"/>
          <p:cNvSpPr txBox="1"/>
          <p:nvPr/>
        </p:nvSpPr>
        <p:spPr>
          <a:xfrm>
            <a:off x="445775" y="1017725"/>
            <a:ext cx="8024100" cy="400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Never go all-in, never go all-out.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Don't buy at rock bottom, cause you don't know it's rock bottom.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2400">
                <a:solidFill>
                  <a:schemeClr val="dk1"/>
                </a:solidFill>
              </a:rPr>
              <a:t>Critics</a:t>
            </a:r>
            <a:endParaRPr sz="2400">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When in doubt try replacing word ‘Bitcoin’ with ‘Internet’ and that should make things clear.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Big corporations are powerful and will try to stop </a:t>
            </a:r>
            <a:r>
              <a:rPr lang="en" strike="sngStrike">
                <a:solidFill>
                  <a:schemeClr val="dk1"/>
                </a:solidFill>
              </a:rPr>
              <a:t>Bitcoin</a:t>
            </a:r>
            <a:r>
              <a:rPr lang="en">
                <a:solidFill>
                  <a:schemeClr val="dk1"/>
                </a:solidFill>
              </a:rPr>
              <a:t> Internet?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if governments try to stop </a:t>
            </a:r>
            <a:r>
              <a:rPr lang="en" strike="sngStrike">
                <a:solidFill>
                  <a:schemeClr val="dk1"/>
                </a:solidFill>
              </a:rPr>
              <a:t>Bitcoin</a:t>
            </a:r>
            <a:r>
              <a:rPr lang="en">
                <a:solidFill>
                  <a:schemeClr val="dk1"/>
                </a:solidFill>
              </a:rPr>
              <a:t> Internet?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Why are there so many </a:t>
            </a:r>
            <a:r>
              <a:rPr lang="en" strike="sngStrike">
                <a:solidFill>
                  <a:schemeClr val="dk1"/>
                </a:solidFill>
              </a:rPr>
              <a:t>cryptocurrencies</a:t>
            </a:r>
            <a:r>
              <a:rPr lang="en">
                <a:solidFill>
                  <a:schemeClr val="dk1"/>
                </a:solidFill>
              </a:rPr>
              <a:t> websites in </a:t>
            </a:r>
            <a:r>
              <a:rPr lang="en" strike="sngStrike">
                <a:solidFill>
                  <a:schemeClr val="dk1"/>
                </a:solidFill>
              </a:rPr>
              <a:t>crypto</a:t>
            </a:r>
            <a:r>
              <a:rPr lang="en">
                <a:solidFill>
                  <a:schemeClr val="dk1"/>
                </a:solidFill>
              </a:rPr>
              <a:t> Internet?</a:t>
            </a:r>
            <a:endParaRPr>
              <a:solidFill>
                <a:schemeClr val="dk1"/>
              </a:solidFill>
            </a:endParaRPr>
          </a:p>
          <a:p>
            <a:pPr indent="-317500" lvl="1" marL="914400" rtl="0" algn="l">
              <a:spcBef>
                <a:spcPts val="0"/>
              </a:spcBef>
              <a:spcAft>
                <a:spcPts val="0"/>
              </a:spcAft>
              <a:buClr>
                <a:schemeClr val="dk1"/>
              </a:buClr>
              <a:buSzPts val="1400"/>
              <a:buChar char="○"/>
            </a:pPr>
            <a:r>
              <a:rPr lang="en" strike="sngStrike">
                <a:solidFill>
                  <a:schemeClr val="dk1"/>
                </a:solidFill>
              </a:rPr>
              <a:t>Bitcoin</a:t>
            </a:r>
            <a:r>
              <a:rPr lang="en">
                <a:solidFill>
                  <a:schemeClr val="dk1"/>
                </a:solidFill>
              </a:rPr>
              <a:t> Internet is a ponzi scheme.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Is it bubble? Doesn't matter. Like the internet bubble of 2000 ultimately didn't matter. What matter is how can you make best of it.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Will it succeed? Should it succeed? As long as Bitcoin provides value to society it will succeed.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72" name="Google Shape;27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Tips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Crypto Memes</a:t>
            </a:r>
            <a:endParaRPr/>
          </a:p>
        </p:txBody>
      </p:sp>
      <p:sp>
        <p:nvSpPr>
          <p:cNvPr id="278" name="Google Shape;278;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To The Moon</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FOMO (Fear of Missing Out)</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HODL</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Small fish, Sharks, Whales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This is gentlemen</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It’s happening</a:t>
            </a:r>
            <a:endParaRPr sz="1600"/>
          </a:p>
        </p:txBody>
      </p:sp>
      <p:pic>
        <p:nvPicPr>
          <p:cNvPr descr="Artistic overhead shot of caramel-colored coffee in a white mug on a red solid background" id="279" name="Google Shape;279;p37"/>
          <p:cNvPicPr preferRelativeResize="0"/>
          <p:nvPr/>
        </p:nvPicPr>
        <p:blipFill rotWithShape="1">
          <a:blip r:embed="rId3">
            <a:alphaModFix/>
          </a:blip>
          <a:srcRect b="2471" l="13499" r="15968" t="2471"/>
          <a:stretch/>
        </p:blipFill>
        <p:spPr>
          <a:xfrm>
            <a:off x="6356200" y="3301320"/>
            <a:ext cx="1851925" cy="1403953"/>
          </a:xfrm>
          <a:prstGeom prst="rect">
            <a:avLst/>
          </a:prstGeom>
          <a:noFill/>
          <a:ln>
            <a:noFill/>
          </a:ln>
        </p:spPr>
      </p:pic>
      <p:pic>
        <p:nvPicPr>
          <p:cNvPr id="280" name="Google Shape;280;p37"/>
          <p:cNvPicPr preferRelativeResize="0"/>
          <p:nvPr/>
        </p:nvPicPr>
        <p:blipFill>
          <a:blip r:embed="rId4">
            <a:alphaModFix/>
          </a:blip>
          <a:stretch>
            <a:fillRect/>
          </a:stretch>
        </p:blipFill>
        <p:spPr>
          <a:xfrm>
            <a:off x="3947507" y="3301325"/>
            <a:ext cx="2129218" cy="1403950"/>
          </a:xfrm>
          <a:prstGeom prst="rect">
            <a:avLst/>
          </a:prstGeom>
          <a:noFill/>
          <a:ln>
            <a:noFill/>
          </a:ln>
        </p:spPr>
      </p:pic>
      <p:pic>
        <p:nvPicPr>
          <p:cNvPr id="281" name="Google Shape;281;p37"/>
          <p:cNvPicPr preferRelativeResize="0"/>
          <p:nvPr/>
        </p:nvPicPr>
        <p:blipFill>
          <a:blip r:embed="rId5">
            <a:alphaModFix/>
          </a:blip>
          <a:stretch>
            <a:fillRect/>
          </a:stretch>
        </p:blipFill>
        <p:spPr>
          <a:xfrm>
            <a:off x="6219950" y="3301325"/>
            <a:ext cx="1988175" cy="1403950"/>
          </a:xfrm>
          <a:prstGeom prst="rect">
            <a:avLst/>
          </a:prstGeom>
          <a:noFill/>
          <a:ln>
            <a:noFill/>
          </a:ln>
        </p:spPr>
      </p:pic>
      <p:pic>
        <p:nvPicPr>
          <p:cNvPr id="282" name="Google Shape;282;p37"/>
          <p:cNvPicPr preferRelativeResize="0"/>
          <p:nvPr/>
        </p:nvPicPr>
        <p:blipFill>
          <a:blip r:embed="rId6">
            <a:alphaModFix/>
          </a:blip>
          <a:stretch>
            <a:fillRect/>
          </a:stretch>
        </p:blipFill>
        <p:spPr>
          <a:xfrm>
            <a:off x="3947500" y="198125"/>
            <a:ext cx="4260625" cy="299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88" name="Google Shape;288;p38"/>
          <p:cNvSpPr txBox="1"/>
          <p:nvPr/>
        </p:nvSpPr>
        <p:spPr>
          <a:xfrm>
            <a:off x="208190" y="1017725"/>
            <a:ext cx="8024100" cy="400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u="sng">
                <a:solidFill>
                  <a:schemeClr val="hlink"/>
                </a:solidFill>
                <a:hlinkClick r:id="rId3"/>
              </a:rPr>
              <a:t>https://youtu.be/qtOIh93Hvuw</a:t>
            </a:r>
            <a:r>
              <a:rPr lang="en">
                <a:solidFill>
                  <a:schemeClr val="dk1"/>
                </a:solidFill>
              </a:rPr>
              <a:t> - Muneeb Ali</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hlink"/>
                </a:solidFill>
                <a:hlinkClick r:id="rId4"/>
              </a:rPr>
              <a:t>https://youtu.be/JP9-lAYngi4</a:t>
            </a:r>
            <a:r>
              <a:rPr lang="en">
                <a:solidFill>
                  <a:schemeClr val="dk1"/>
                </a:solidFill>
              </a:rPr>
              <a:t> (Highly Recommended)</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accent5"/>
                </a:solidFill>
                <a:hlinkClick r:id="rId5"/>
              </a:rPr>
              <a:t>Mastering Bitcoin</a:t>
            </a:r>
            <a:r>
              <a:rPr lang="en">
                <a:solidFill>
                  <a:schemeClr val="dk1"/>
                </a:solidFill>
              </a:rPr>
              <a:t> - Andreas M. Antonopoulos</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hlink"/>
                </a:solidFill>
                <a:hlinkClick r:id="rId6"/>
              </a:rPr>
              <a:t>https://mycrypto.guide/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Bitcoin, Ethereum and other whitepapers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223525"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Q &amp; A</a:t>
            </a:r>
            <a:endParaRPr sz="3000"/>
          </a:p>
        </p:txBody>
      </p:sp>
      <p:pic>
        <p:nvPicPr>
          <p:cNvPr id="294" name="Google Shape;294;p39"/>
          <p:cNvPicPr preferRelativeResize="0"/>
          <p:nvPr/>
        </p:nvPicPr>
        <p:blipFill>
          <a:blip r:embed="rId3">
            <a:alphaModFix/>
          </a:blip>
          <a:stretch>
            <a:fillRect/>
          </a:stretch>
        </p:blipFill>
        <p:spPr>
          <a:xfrm>
            <a:off x="3272100" y="152400"/>
            <a:ext cx="5662993"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nvSpPr>
        <p:spPr>
          <a:xfrm>
            <a:off x="4637475" y="741900"/>
            <a:ext cx="4395300" cy="3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Agenda: </a:t>
            </a:r>
            <a:r>
              <a:rPr lang="en" sz="1800">
                <a:solidFill>
                  <a:schemeClr val="dk2"/>
                </a:solidFill>
              </a:rPr>
              <a:t>To explain Blockchain technology in simplest form and help develop decentralized applications (dapps).</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sz="1200">
                <a:solidFill>
                  <a:schemeClr val="dk2"/>
                </a:solidFill>
              </a:rPr>
              <a:t>(</a:t>
            </a:r>
            <a:r>
              <a:rPr lang="en" sz="1200">
                <a:solidFill>
                  <a:schemeClr val="dk2"/>
                </a:solidFill>
              </a:rPr>
              <a:t>Reference: Course from Consensys)</a:t>
            </a:r>
            <a:endParaRPr sz="1200">
              <a:solidFill>
                <a:schemeClr val="dk2"/>
              </a:solidFill>
            </a:endParaRPr>
          </a:p>
        </p:txBody>
      </p:sp>
      <p:sp>
        <p:nvSpPr>
          <p:cNvPr id="300" name="Google Shape;300;p40"/>
          <p:cNvSpPr txBox="1"/>
          <p:nvPr>
            <p:ph type="title"/>
          </p:nvPr>
        </p:nvSpPr>
        <p:spPr>
          <a:xfrm>
            <a:off x="310650" y="205225"/>
            <a:ext cx="4045200" cy="19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Chapter 2</a:t>
            </a:r>
            <a:endParaRPr sz="1800">
              <a:solidFill>
                <a:schemeClr val="dk2"/>
              </a:solidFill>
            </a:endParaRPr>
          </a:p>
          <a:p>
            <a:pPr indent="0" lvl="0" marL="0" rtl="0" algn="ctr">
              <a:spcBef>
                <a:spcPts val="0"/>
              </a:spcBef>
              <a:spcAft>
                <a:spcPts val="0"/>
              </a:spcAft>
              <a:buNone/>
            </a:pPr>
            <a:r>
              <a:rPr lang="en" sz="3000">
                <a:solidFill>
                  <a:schemeClr val="dk2"/>
                </a:solidFill>
              </a:rPr>
              <a:t>Ethereum</a:t>
            </a:r>
            <a:r>
              <a:rPr lang="en" sz="3000">
                <a:solidFill>
                  <a:schemeClr val="dk2"/>
                </a:solidFill>
              </a:rPr>
              <a:t> Developer</a:t>
            </a:r>
            <a:r>
              <a:rPr lang="en" sz="3000">
                <a:solidFill>
                  <a:schemeClr val="dk2"/>
                </a:solidFill>
              </a:rPr>
              <a:t> Bootcamp</a:t>
            </a:r>
            <a:endParaRPr sz="30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sz="1800">
                <a:solidFill>
                  <a:schemeClr val="dk2"/>
                </a:solidFill>
              </a:rPr>
              <a:t>Decentralized App Development</a:t>
            </a:r>
            <a:endParaRPr sz="1800">
              <a:solidFill>
                <a:schemeClr val="dk2"/>
              </a:solidFill>
            </a:endParaRPr>
          </a:p>
        </p:txBody>
      </p:sp>
      <p:pic>
        <p:nvPicPr>
          <p:cNvPr descr="https://upload.wikimedia.org/wikipedia/commons/thumb/4/46/Bitcoin.svg/2000px-Bitcoin.svg.png" id="301" name="Google Shape;301;p40">
            <a:hlinkClick r:id="rId3"/>
          </p:cNvPr>
          <p:cNvPicPr preferRelativeResize="0"/>
          <p:nvPr/>
        </p:nvPicPr>
        <p:blipFill>
          <a:blip r:embed="rId4">
            <a:alphaModFix/>
          </a:blip>
          <a:stretch>
            <a:fillRect/>
          </a:stretch>
        </p:blipFill>
        <p:spPr>
          <a:xfrm>
            <a:off x="1762733" y="2334530"/>
            <a:ext cx="474441" cy="474440"/>
          </a:xfrm>
          <a:prstGeom prst="rect">
            <a:avLst/>
          </a:prstGeom>
          <a:noFill/>
          <a:ln>
            <a:noFill/>
          </a:ln>
        </p:spPr>
      </p:pic>
      <p:pic>
        <p:nvPicPr>
          <p:cNvPr descr="https://upload.wikimedia.org/wikipedia/commons/thumb/7/70/Ethereum_logo.svg/2000px-Ethereum_logo.svg.png" id="302" name="Google Shape;302;p40">
            <a:hlinkClick r:id="rId5"/>
          </p:cNvPr>
          <p:cNvPicPr preferRelativeResize="0"/>
          <p:nvPr/>
        </p:nvPicPr>
        <p:blipFill>
          <a:blip r:embed="rId6">
            <a:alphaModFix/>
          </a:blip>
          <a:stretch>
            <a:fillRect/>
          </a:stretch>
        </p:blipFill>
        <p:spPr>
          <a:xfrm>
            <a:off x="2321517" y="2334523"/>
            <a:ext cx="330220" cy="474458"/>
          </a:xfrm>
          <a:prstGeom prst="rect">
            <a:avLst/>
          </a:prstGeom>
          <a:noFill/>
          <a:ln>
            <a:noFill/>
          </a:ln>
        </p:spPr>
      </p:pic>
      <p:sp>
        <p:nvSpPr>
          <p:cNvPr id="303" name="Google Shape;303;p40"/>
          <p:cNvSpPr txBox="1"/>
          <p:nvPr>
            <p:ph idx="4294967295" type="ctrTitle"/>
          </p:nvPr>
        </p:nvSpPr>
        <p:spPr>
          <a:xfrm>
            <a:off x="186000" y="3943225"/>
            <a:ext cx="42945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@babudahal</a:t>
            </a:r>
            <a:endParaRPr sz="1800">
              <a:solidFill>
                <a:schemeClr val="dk2"/>
              </a:solidFill>
            </a:endParaRPr>
          </a:p>
          <a:p>
            <a:pPr indent="0" lvl="0" marL="0" rtl="0" algn="ctr">
              <a:spcBef>
                <a:spcPts val="0"/>
              </a:spcBef>
              <a:spcAft>
                <a:spcPts val="0"/>
              </a:spcAft>
              <a:buNone/>
            </a:pPr>
            <a:r>
              <a:rPr lang="en" sz="1800">
                <a:solidFill>
                  <a:schemeClr val="dk2"/>
                </a:solidFill>
              </a:rPr>
              <a:t>Blockchain Developer</a:t>
            </a:r>
            <a:endParaRPr sz="1800">
              <a:solidFill>
                <a:schemeClr val="dk2"/>
              </a:solidFill>
            </a:endParaRPr>
          </a:p>
          <a:p>
            <a:pPr indent="0" lvl="0" marL="0" rtl="0" algn="ctr">
              <a:spcBef>
                <a:spcPts val="0"/>
              </a:spcBef>
              <a:spcAft>
                <a:spcPts val="0"/>
              </a:spcAft>
              <a:buNone/>
            </a:pPr>
            <a:r>
              <a:rPr lang="en" sz="1800">
                <a:solidFill>
                  <a:schemeClr val="dk2"/>
                </a:solidFill>
              </a:rPr>
              <a:t>21 Jan 2018</a:t>
            </a:r>
            <a:endParaRPr sz="1800"/>
          </a:p>
        </p:txBody>
      </p:sp>
      <p:pic>
        <p:nvPicPr>
          <p:cNvPr descr="https://cdn.pixabay.com/photo/2014/04/03/11/53/twitter-312464_960_720.png" id="304" name="Google Shape;304;p40">
            <a:hlinkClick r:id="rId7"/>
          </p:cNvPr>
          <p:cNvPicPr preferRelativeResize="0"/>
          <p:nvPr/>
        </p:nvPicPr>
        <p:blipFill>
          <a:blip r:embed="rId8">
            <a:alphaModFix/>
          </a:blip>
          <a:stretch>
            <a:fillRect/>
          </a:stretch>
        </p:blipFill>
        <p:spPr>
          <a:xfrm>
            <a:off x="1409000" y="4076400"/>
            <a:ext cx="253899" cy="20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21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Decentralized Application?</a:t>
            </a:r>
            <a:endParaRPr/>
          </a:p>
        </p:txBody>
      </p:sp>
      <p:sp>
        <p:nvSpPr>
          <p:cNvPr id="310" name="Google Shape;310;p41"/>
          <p:cNvSpPr txBox="1"/>
          <p:nvPr/>
        </p:nvSpPr>
        <p:spPr>
          <a:xfrm>
            <a:off x="311700" y="924700"/>
            <a:ext cx="8213700" cy="12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it eliminates central authority and gives power back to users.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Should data be managed by a central authority?</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Should data be dynamic and auditable?</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11" name="Google Shape;311;p41"/>
          <p:cNvPicPr preferRelativeResize="0"/>
          <p:nvPr/>
        </p:nvPicPr>
        <p:blipFill>
          <a:blip r:embed="rId3">
            <a:alphaModFix/>
          </a:blip>
          <a:stretch>
            <a:fillRect/>
          </a:stretch>
        </p:blipFill>
        <p:spPr>
          <a:xfrm>
            <a:off x="1142875" y="2473325"/>
            <a:ext cx="6858250" cy="2304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225" y="18306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You have been warned!</a:t>
            </a:r>
            <a:endParaRPr>
              <a:solidFill>
                <a:schemeClr val="dk2"/>
              </a:solidFill>
            </a:endParaRPr>
          </a:p>
        </p:txBody>
      </p:sp>
      <p:pic>
        <p:nvPicPr>
          <p:cNvPr id="75" name="Google Shape;75;p15"/>
          <p:cNvPicPr preferRelativeResize="0"/>
          <p:nvPr/>
        </p:nvPicPr>
        <p:blipFill>
          <a:blip r:embed="rId3">
            <a:alphaModFix/>
          </a:blip>
          <a:stretch>
            <a:fillRect/>
          </a:stretch>
        </p:blipFill>
        <p:spPr>
          <a:xfrm>
            <a:off x="4572934" y="0"/>
            <a:ext cx="412528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154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Web3?</a:t>
            </a:r>
            <a:endParaRPr/>
          </a:p>
        </p:txBody>
      </p:sp>
      <p:sp>
        <p:nvSpPr>
          <p:cNvPr id="317" name="Google Shape;317;p42"/>
          <p:cNvSpPr txBox="1"/>
          <p:nvPr/>
        </p:nvSpPr>
        <p:spPr>
          <a:xfrm>
            <a:off x="311700" y="1390900"/>
            <a:ext cx="8213700" cy="3287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solidFill>
                  <a:schemeClr val="dk1"/>
                </a:solidFill>
              </a:rPr>
              <a:t>Web1: The Read-Only Web</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Web2: The Read-Write Web</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Web3: The ‘Unmediated’ Read-Write Web</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Censorship resistance</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Data owned by users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Transparent, open networks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Global interactivity</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Self-sovereign identity</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Push, not pull</a:t>
            </a:r>
            <a:endParaRPr sz="1800">
              <a:solidFill>
                <a:schemeClr val="dk1"/>
              </a:solidFill>
            </a:endParaRPr>
          </a:p>
          <a:p>
            <a:pPr indent="-342900" lvl="2" marL="1371600" marR="0" rtl="0" algn="l">
              <a:lnSpc>
                <a:spcPct val="100000"/>
              </a:lnSpc>
              <a:spcBef>
                <a:spcPts val="0"/>
              </a:spcBef>
              <a:spcAft>
                <a:spcPts val="0"/>
              </a:spcAft>
              <a:buClr>
                <a:schemeClr val="dk1"/>
              </a:buClr>
              <a:buSzPts val="1800"/>
              <a:buChar char="■"/>
            </a:pPr>
            <a:r>
              <a:rPr lang="en" sz="1800">
                <a:solidFill>
                  <a:schemeClr val="dk1"/>
                </a:solidFill>
              </a:rPr>
              <a:t>Users pushes their information to third parties, not other way around.</a:t>
            </a:r>
            <a:endParaRPr sz="1800">
              <a:solidFill>
                <a:schemeClr val="dk1"/>
              </a:solidFill>
            </a:endParaRPr>
          </a:p>
        </p:txBody>
      </p:sp>
      <p:sp>
        <p:nvSpPr>
          <p:cNvPr id="318" name="Google Shape;318;p42"/>
          <p:cNvSpPr txBox="1"/>
          <p:nvPr>
            <p:ph type="title"/>
          </p:nvPr>
        </p:nvSpPr>
        <p:spPr>
          <a:xfrm>
            <a:off x="311700" y="77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make web decentralized.</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11700" y="18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Distributed Ledgers?</a:t>
            </a:r>
            <a:endParaRPr/>
          </a:p>
        </p:txBody>
      </p:sp>
      <p:sp>
        <p:nvSpPr>
          <p:cNvPr id="324" name="Google Shape;324;p43"/>
          <p:cNvSpPr txBox="1"/>
          <p:nvPr/>
        </p:nvSpPr>
        <p:spPr>
          <a:xfrm>
            <a:off x="311700" y="875188"/>
            <a:ext cx="83865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they are </a:t>
            </a:r>
            <a:r>
              <a:rPr lang="en" sz="1800" u="sng">
                <a:solidFill>
                  <a:schemeClr val="dk1"/>
                </a:solidFill>
              </a:rPr>
              <a:t>fault tolerant</a:t>
            </a:r>
            <a:r>
              <a:rPr lang="en" sz="1800">
                <a:solidFill>
                  <a:schemeClr val="dk1"/>
                </a:solidFill>
              </a:rPr>
              <a:t> (system operates even when some of its component fails).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325" name="Google Shape;325;p43"/>
          <p:cNvPicPr preferRelativeResize="0"/>
          <p:nvPr/>
        </p:nvPicPr>
        <p:blipFill>
          <a:blip r:embed="rId3">
            <a:alphaModFix/>
          </a:blip>
          <a:stretch>
            <a:fillRect/>
          </a:stretch>
        </p:blipFill>
        <p:spPr>
          <a:xfrm>
            <a:off x="1951675" y="1680800"/>
            <a:ext cx="5433372" cy="3183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00" y="187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Consensus Mechanisms</a:t>
            </a:r>
            <a:r>
              <a:rPr lang="en"/>
              <a:t>?</a:t>
            </a:r>
            <a:endParaRPr/>
          </a:p>
        </p:txBody>
      </p:sp>
      <p:sp>
        <p:nvSpPr>
          <p:cNvPr id="331" name="Google Shape;331;p44"/>
          <p:cNvSpPr txBox="1"/>
          <p:nvPr/>
        </p:nvSpPr>
        <p:spPr>
          <a:xfrm>
            <a:off x="311700" y="866400"/>
            <a:ext cx="8386500" cy="3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To make sure every node has a copy of </a:t>
            </a:r>
            <a:r>
              <a:rPr lang="en" sz="1800" u="sng">
                <a:solidFill>
                  <a:schemeClr val="dk1"/>
                </a:solidFill>
              </a:rPr>
              <a:t>same</a:t>
            </a:r>
            <a:r>
              <a:rPr lang="en" sz="1800">
                <a:solidFill>
                  <a:schemeClr val="dk1"/>
                </a:solidFill>
              </a:rPr>
              <a:t> ledger; and to avoid invalid transactions.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Types:</a:t>
            </a:r>
            <a:endParaRPr sz="1800">
              <a:solidFill>
                <a:schemeClr val="dk1"/>
              </a:solidFill>
            </a:endParaRPr>
          </a:p>
          <a:p>
            <a:pPr indent="-342900" lvl="0" marL="914400" rtl="0" algn="l">
              <a:spcBef>
                <a:spcPts val="0"/>
              </a:spcBef>
              <a:spcAft>
                <a:spcPts val="0"/>
              </a:spcAft>
              <a:buClr>
                <a:schemeClr val="dk1"/>
              </a:buClr>
              <a:buSzPts val="1800"/>
              <a:buChar char="●"/>
            </a:pPr>
            <a:r>
              <a:rPr lang="en" sz="1800">
                <a:solidFill>
                  <a:schemeClr val="dk1"/>
                </a:solidFill>
              </a:rPr>
              <a:t>Practical Byzantine Fault Tolerance (PBFT)</a:t>
            </a:r>
            <a:endParaRPr sz="1800">
              <a:solidFill>
                <a:schemeClr val="dk1"/>
              </a:solidFill>
            </a:endParaRPr>
          </a:p>
          <a:p>
            <a:pPr indent="-342900" lvl="0" marL="914400" rtl="0" algn="l">
              <a:spcBef>
                <a:spcPts val="0"/>
              </a:spcBef>
              <a:spcAft>
                <a:spcPts val="0"/>
              </a:spcAft>
              <a:buClr>
                <a:schemeClr val="dk1"/>
              </a:buClr>
              <a:buSzPts val="1800"/>
              <a:buChar char="●"/>
            </a:pPr>
            <a:r>
              <a:rPr lang="en" sz="1800">
                <a:solidFill>
                  <a:schemeClr val="dk1"/>
                </a:solidFill>
              </a:rPr>
              <a:t>Proof of Work</a:t>
            </a:r>
            <a:endParaRPr sz="1800">
              <a:solidFill>
                <a:schemeClr val="dk1"/>
              </a:solidFill>
            </a:endParaRPr>
          </a:p>
          <a:p>
            <a:pPr indent="-342900" lvl="0" marL="914400" rtl="0" algn="l">
              <a:spcBef>
                <a:spcPts val="0"/>
              </a:spcBef>
              <a:spcAft>
                <a:spcPts val="0"/>
              </a:spcAft>
              <a:buClr>
                <a:schemeClr val="dk1"/>
              </a:buClr>
              <a:buSzPts val="1800"/>
              <a:buChar char="●"/>
            </a:pPr>
            <a:r>
              <a:rPr lang="en" sz="1800">
                <a:solidFill>
                  <a:schemeClr val="dk1"/>
                </a:solidFill>
              </a:rPr>
              <a:t>Proof of Stake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124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Byzantine Generals Problem</a:t>
            </a:r>
            <a:endParaRPr/>
          </a:p>
        </p:txBody>
      </p:sp>
      <p:sp>
        <p:nvSpPr>
          <p:cNvPr id="337" name="Google Shape;337;p45"/>
          <p:cNvSpPr txBox="1"/>
          <p:nvPr/>
        </p:nvSpPr>
        <p:spPr>
          <a:xfrm>
            <a:off x="311700" y="1732975"/>
            <a:ext cx="4068300" cy="3037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lang="en" sz="1600">
                <a:solidFill>
                  <a:schemeClr val="dk1"/>
                </a:solidFill>
              </a:rPr>
              <a:t>Attack or Retreat?</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Attack by few general is worse that either full retreat or full attack.</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Byzantine</a:t>
            </a:r>
            <a:r>
              <a:rPr lang="en" sz="1600">
                <a:solidFill>
                  <a:schemeClr val="dk1"/>
                </a:solidFill>
              </a:rPr>
              <a:t> Fault Tolerant is achieved if generals have majority agreement on their strategy.</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A system is called Byzantine Fault Tolerant even if 1 out of 4 nodes are faulty.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338" name="Google Shape;338;p45"/>
          <p:cNvPicPr preferRelativeResize="0"/>
          <p:nvPr/>
        </p:nvPicPr>
        <p:blipFill>
          <a:blip r:embed="rId3">
            <a:alphaModFix/>
          </a:blip>
          <a:stretch>
            <a:fillRect/>
          </a:stretch>
        </p:blipFill>
        <p:spPr>
          <a:xfrm>
            <a:off x="4657025" y="1698763"/>
            <a:ext cx="4325125" cy="3106225"/>
          </a:xfrm>
          <a:prstGeom prst="rect">
            <a:avLst/>
          </a:prstGeom>
          <a:noFill/>
          <a:ln>
            <a:noFill/>
          </a:ln>
        </p:spPr>
      </p:pic>
      <p:sp>
        <p:nvSpPr>
          <p:cNvPr id="339" name="Google Shape;339;p45"/>
          <p:cNvSpPr txBox="1"/>
          <p:nvPr>
            <p:ph type="title"/>
          </p:nvPr>
        </p:nvSpPr>
        <p:spPr>
          <a:xfrm>
            <a:off x="311700" y="765813"/>
            <a:ext cx="85206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Because Practical Byzantine Fault Tolerant algorithm can tolerate ~⅓ dishonest or absent participants and still reach consensus.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142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Proof of Work (PoW)?</a:t>
            </a:r>
            <a:endParaRPr/>
          </a:p>
        </p:txBody>
      </p:sp>
      <p:sp>
        <p:nvSpPr>
          <p:cNvPr id="345" name="Google Shape;345;p46"/>
          <p:cNvSpPr txBox="1"/>
          <p:nvPr/>
        </p:nvSpPr>
        <p:spPr>
          <a:xfrm>
            <a:off x="311700" y="1590425"/>
            <a:ext cx="4109400" cy="3338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Mining secures the network with PoW.</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Miners repeatedly hash the contents of a block and check against the difficulty. If it is below the difficulty, they broadcast the valid block to network and get rewarded for it.</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Difficulty increases or decreases to maintain the block time. For, Ethereum, time to validate a block is ~15 secs.</a:t>
            </a:r>
            <a:endParaRPr sz="1600">
              <a:solidFill>
                <a:schemeClr val="dk1"/>
              </a:solidFill>
            </a:endParaRPr>
          </a:p>
        </p:txBody>
      </p:sp>
      <p:sp>
        <p:nvSpPr>
          <p:cNvPr id="346" name="Google Shape;346;p46"/>
          <p:cNvSpPr txBox="1"/>
          <p:nvPr>
            <p:ph type="title"/>
          </p:nvPr>
        </p:nvSpPr>
        <p:spPr>
          <a:xfrm>
            <a:off x="357650" y="756363"/>
            <a:ext cx="85206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Because in PoW consensus mechanism, participants will only accept valid block when block hash is less than a target number (difficulty).</a:t>
            </a:r>
            <a:endParaRPr/>
          </a:p>
        </p:txBody>
      </p:sp>
      <p:pic>
        <p:nvPicPr>
          <p:cNvPr id="347" name="Google Shape;347;p46"/>
          <p:cNvPicPr preferRelativeResize="0"/>
          <p:nvPr/>
        </p:nvPicPr>
        <p:blipFill>
          <a:blip r:embed="rId3">
            <a:alphaModFix/>
          </a:blip>
          <a:stretch>
            <a:fillRect/>
          </a:stretch>
        </p:blipFill>
        <p:spPr>
          <a:xfrm>
            <a:off x="4486975" y="1687450"/>
            <a:ext cx="4504625" cy="3061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311700" y="19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Proof of Stake (PoS)?</a:t>
            </a:r>
            <a:endParaRPr/>
          </a:p>
        </p:txBody>
      </p:sp>
      <p:sp>
        <p:nvSpPr>
          <p:cNvPr id="353" name="Google Shape;353;p47"/>
          <p:cNvSpPr txBox="1"/>
          <p:nvPr/>
        </p:nvSpPr>
        <p:spPr>
          <a:xfrm>
            <a:off x="311700" y="912500"/>
            <a:ext cx="8213700" cy="3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Because PoS uses less energy (as opposed to PoW) and can support high volume of transactions (unlike PoW, which has low transaction volume due to hardware limitations)</a:t>
            </a:r>
            <a:r>
              <a:rPr lang="en" sz="1800">
                <a:solidFill>
                  <a:schemeClr val="dk1"/>
                </a:solidFill>
              </a:rPr>
              <a:t>. </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 sz="1800">
                <a:solidFill>
                  <a:schemeClr val="dk1"/>
                </a:solidFill>
              </a:rPr>
              <a:t>Types: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Leased PoS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Token holders can lease balances to others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Rewards are split among leasers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Delegated PoS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Token holders elect block validators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No sharing of block rewards</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12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Cryptographic Hash Functions?</a:t>
            </a:r>
            <a:endParaRPr/>
          </a:p>
        </p:txBody>
      </p:sp>
      <p:sp>
        <p:nvSpPr>
          <p:cNvPr id="359" name="Google Shape;359;p48"/>
          <p:cNvSpPr txBox="1"/>
          <p:nvPr/>
        </p:nvSpPr>
        <p:spPr>
          <a:xfrm>
            <a:off x="240250" y="1413000"/>
            <a:ext cx="4068300" cy="3475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solidFill>
                  <a:schemeClr val="dk1"/>
                </a:solidFill>
              </a:rPr>
              <a:t>Maps input data of any </a:t>
            </a:r>
            <a:r>
              <a:rPr lang="en" u="sng">
                <a:solidFill>
                  <a:schemeClr val="dk1"/>
                </a:solidFill>
              </a:rPr>
              <a:t>size</a:t>
            </a:r>
            <a:r>
              <a:rPr lang="en">
                <a:solidFill>
                  <a:schemeClr val="dk1"/>
                </a:solidFill>
              </a:rPr>
              <a:t> to output data of </a:t>
            </a:r>
            <a:r>
              <a:rPr lang="en" u="sng">
                <a:solidFill>
                  <a:schemeClr val="dk1"/>
                </a:solidFill>
              </a:rPr>
              <a:t>fixed</a:t>
            </a:r>
            <a:r>
              <a:rPr lang="en">
                <a:solidFill>
                  <a:schemeClr val="dk1"/>
                </a:solidFill>
              </a:rPr>
              <a:t> size.</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It is a one-way function.</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Two eras of cryptography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Classical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Transporting secret codebooks around the world.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Modern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Being a</a:t>
            </a:r>
            <a:r>
              <a:rPr lang="en">
                <a:solidFill>
                  <a:schemeClr val="dk1"/>
                </a:solidFill>
              </a:rPr>
              <a:t>ble to have secure communication between two parties without worrying about someone listening in.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RSA (Rivest, Shamir, and Adelman)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Elliptic Curves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60" name="Google Shape;360;p48"/>
          <p:cNvPicPr preferRelativeResize="0"/>
          <p:nvPr/>
        </p:nvPicPr>
        <p:blipFill>
          <a:blip r:embed="rId3">
            <a:alphaModFix/>
          </a:blip>
          <a:stretch>
            <a:fillRect/>
          </a:stretch>
        </p:blipFill>
        <p:spPr>
          <a:xfrm>
            <a:off x="4474650" y="1413000"/>
            <a:ext cx="4615351" cy="2696950"/>
          </a:xfrm>
          <a:prstGeom prst="rect">
            <a:avLst/>
          </a:prstGeom>
          <a:noFill/>
          <a:ln>
            <a:noFill/>
          </a:ln>
        </p:spPr>
      </p:pic>
      <p:sp>
        <p:nvSpPr>
          <p:cNvPr id="361" name="Google Shape;361;p48"/>
          <p:cNvSpPr txBox="1"/>
          <p:nvPr/>
        </p:nvSpPr>
        <p:spPr>
          <a:xfrm>
            <a:off x="311700" y="790413"/>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Because Hash funct</a:t>
            </a:r>
            <a:r>
              <a:rPr lang="en" sz="1800">
                <a:solidFill>
                  <a:schemeClr val="dk1"/>
                </a:solidFill>
              </a:rPr>
              <a:t>i</a:t>
            </a:r>
            <a:r>
              <a:rPr lang="en" sz="1800">
                <a:solidFill>
                  <a:schemeClr val="dk1"/>
                </a:solidFill>
              </a:rPr>
              <a:t>on secures the data.</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295125" y="17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Public Key (Asymmetric) Cryptography?</a:t>
            </a:r>
            <a:endParaRPr/>
          </a:p>
        </p:txBody>
      </p:sp>
      <p:sp>
        <p:nvSpPr>
          <p:cNvPr id="367" name="Google Shape;367;p49"/>
          <p:cNvSpPr txBox="1"/>
          <p:nvPr/>
        </p:nvSpPr>
        <p:spPr>
          <a:xfrm>
            <a:off x="295125" y="829775"/>
            <a:ext cx="86853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Because i</a:t>
            </a:r>
            <a:r>
              <a:rPr lang="en" sz="1600">
                <a:solidFill>
                  <a:schemeClr val="dk1"/>
                </a:solidFill>
              </a:rPr>
              <a:t>t uses different keys (public &amp; private) for encryption and decryption. Hence, it can be used for not just encrypting data, but also verifying them via digital signatures.</a:t>
            </a:r>
            <a:endParaRPr sz="1600">
              <a:solidFill>
                <a:schemeClr val="dk1"/>
              </a:solidFill>
            </a:endParaRPr>
          </a:p>
        </p:txBody>
      </p:sp>
      <p:graphicFrame>
        <p:nvGraphicFramePr>
          <p:cNvPr id="368" name="Google Shape;368;p49"/>
          <p:cNvGraphicFramePr/>
          <p:nvPr/>
        </p:nvGraphicFramePr>
        <p:xfrm>
          <a:off x="295125" y="1593925"/>
          <a:ext cx="3000000" cy="3000000"/>
        </p:xfrm>
        <a:graphic>
          <a:graphicData uri="http://schemas.openxmlformats.org/drawingml/2006/table">
            <a:tbl>
              <a:tblPr>
                <a:noFill/>
                <a:tableStyleId>{E582BA9D-DF50-4A6A-9A07-C8B29A4D7D7C}</a:tableStyleId>
              </a:tblPr>
              <a:tblGrid>
                <a:gridCol w="4446300"/>
                <a:gridCol w="4313950"/>
              </a:tblGrid>
              <a:tr h="1735250">
                <a:tc>
                  <a:txBody>
                    <a:bodyPr>
                      <a:noAutofit/>
                    </a:bodyPr>
                    <a:lstStyle/>
                    <a:p>
                      <a:pPr indent="0" lvl="0" marL="0" rtl="0" algn="l">
                        <a:spcBef>
                          <a:spcPts val="0"/>
                        </a:spcBef>
                        <a:spcAft>
                          <a:spcPts val="0"/>
                        </a:spcAft>
                        <a:buNone/>
                      </a:pPr>
                      <a:r>
                        <a:rPr lang="en">
                          <a:solidFill>
                            <a:schemeClr val="dk1"/>
                          </a:solidFill>
                        </a:rPr>
                        <a:t>Encryption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From private key, you can derive your public key.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People can encrypt things to your public key, and only your private key can decrypt them.</a:t>
                      </a:r>
                      <a:endParaRPr>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735250">
                <a:tc>
                  <a:txBody>
                    <a:bodyPr>
                      <a:noAutofit/>
                    </a:bodyPr>
                    <a:lstStyle/>
                    <a:p>
                      <a:pPr indent="0" lvl="0" marL="0" rtl="0" algn="l">
                        <a:spcBef>
                          <a:spcPts val="0"/>
                        </a:spcBef>
                        <a:spcAft>
                          <a:spcPts val="0"/>
                        </a:spcAft>
                        <a:buNone/>
                      </a:pPr>
                      <a:r>
                        <a:rPr lang="en">
                          <a:solidFill>
                            <a:schemeClr val="dk1"/>
                          </a:solidFill>
                        </a:rPr>
                        <a:t>Authentication (Digital Signatures)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 signature is something that can only be created by your private key.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Then public key can be used to verify that the signature indeed must have been created with your private key.</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pic>
        <p:nvPicPr>
          <p:cNvPr id="369" name="Google Shape;369;p49"/>
          <p:cNvPicPr preferRelativeResize="0"/>
          <p:nvPr/>
        </p:nvPicPr>
        <p:blipFill>
          <a:blip r:embed="rId3">
            <a:alphaModFix/>
          </a:blip>
          <a:stretch>
            <a:fillRect/>
          </a:stretch>
        </p:blipFill>
        <p:spPr>
          <a:xfrm>
            <a:off x="4966050" y="3364500"/>
            <a:ext cx="3550324" cy="1653200"/>
          </a:xfrm>
          <a:prstGeom prst="rect">
            <a:avLst/>
          </a:prstGeom>
          <a:noFill/>
          <a:ln>
            <a:noFill/>
          </a:ln>
        </p:spPr>
      </p:pic>
      <p:pic>
        <p:nvPicPr>
          <p:cNvPr id="370" name="Google Shape;370;p49"/>
          <p:cNvPicPr preferRelativeResize="0"/>
          <p:nvPr/>
        </p:nvPicPr>
        <p:blipFill>
          <a:blip r:embed="rId4">
            <a:alphaModFix/>
          </a:blip>
          <a:stretch>
            <a:fillRect/>
          </a:stretch>
        </p:blipFill>
        <p:spPr>
          <a:xfrm>
            <a:off x="5099750" y="1593925"/>
            <a:ext cx="3200502" cy="165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graphicFrame>
        <p:nvGraphicFramePr>
          <p:cNvPr id="375" name="Google Shape;375;p50"/>
          <p:cNvGraphicFramePr/>
          <p:nvPr/>
        </p:nvGraphicFramePr>
        <p:xfrm>
          <a:off x="437100" y="868725"/>
          <a:ext cx="3000000" cy="3000000"/>
        </p:xfrm>
        <a:graphic>
          <a:graphicData uri="http://schemas.openxmlformats.org/drawingml/2006/table">
            <a:tbl>
              <a:tblPr>
                <a:noFill/>
                <a:tableStyleId>{E582BA9D-DF50-4A6A-9A07-C8B29A4D7D7C}</a:tableStyleId>
              </a:tblPr>
              <a:tblGrid>
                <a:gridCol w="4197600"/>
                <a:gridCol w="4197600"/>
              </a:tblGrid>
              <a:tr h="1996025">
                <a:tc>
                  <a:txBody>
                    <a:bodyPr>
                      <a:noAutofit/>
                    </a:bodyPr>
                    <a:lstStyle/>
                    <a:p>
                      <a:pPr indent="0" lvl="0" marL="0" rtl="0" algn="l">
                        <a:spcBef>
                          <a:spcPts val="0"/>
                        </a:spcBef>
                        <a:spcAft>
                          <a:spcPts val="0"/>
                        </a:spcAft>
                        <a:buNone/>
                      </a:pPr>
                      <a:r>
                        <a:rPr i="1" lang="en">
                          <a:solidFill>
                            <a:schemeClr val="dk1"/>
                          </a:solidFill>
                        </a:rPr>
                        <a:t>Formula: </a:t>
                      </a:r>
                      <a:r>
                        <a:rPr i="1" lang="en">
                          <a:solidFill>
                            <a:schemeClr val="dk1"/>
                          </a:solidFill>
                        </a:rPr>
                        <a:t>y^2 = x^3 + ax + b</a:t>
                      </a:r>
                      <a:endParaRPr i="1">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Properties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Any non-vertical line will intersect the curve in at most three places.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It has horizontal symmetry.</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Rule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Take tangent of the point.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Take its reflection.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Repeat.</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150225">
                <a:tc>
                  <a:txBody>
                    <a:bodyPr>
                      <a:noAutofit/>
                    </a:bodyPr>
                    <a:lstStyle/>
                    <a:p>
                      <a:pPr indent="0" lvl="0" marL="0" rtl="0" algn="l">
                        <a:spcBef>
                          <a:spcPts val="0"/>
                        </a:spcBef>
                        <a:spcAft>
                          <a:spcPts val="0"/>
                        </a:spcAft>
                        <a:buNone/>
                      </a:pPr>
                      <a:r>
                        <a:rPr i="1" lang="en">
                          <a:solidFill>
                            <a:schemeClr val="dk1"/>
                          </a:solidFill>
                        </a:rPr>
                        <a:t>Formula: </a:t>
                      </a:r>
                      <a:r>
                        <a:rPr i="1" lang="en">
                          <a:solidFill>
                            <a:schemeClr val="dk1"/>
                          </a:solidFill>
                        </a:rPr>
                        <a:t>K = k * G</a:t>
                      </a:r>
                      <a:endParaRPr i="1">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
        <p:nvSpPr>
          <p:cNvPr id="376" name="Google Shape;376;p50"/>
          <p:cNvSpPr txBox="1"/>
          <p:nvPr>
            <p:ph type="title"/>
          </p:nvPr>
        </p:nvSpPr>
        <p:spPr>
          <a:xfrm>
            <a:off x="311700" y="12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Elliptic Curves Discrete Logarithm Function (ECDLF)</a:t>
            </a:r>
            <a:endParaRPr/>
          </a:p>
        </p:txBody>
      </p:sp>
      <p:pic>
        <p:nvPicPr>
          <p:cNvPr id="377" name="Google Shape;377;p50"/>
          <p:cNvPicPr preferRelativeResize="0"/>
          <p:nvPr/>
        </p:nvPicPr>
        <p:blipFill>
          <a:blip r:embed="rId3">
            <a:alphaModFix/>
          </a:blip>
          <a:stretch>
            <a:fillRect/>
          </a:stretch>
        </p:blipFill>
        <p:spPr>
          <a:xfrm>
            <a:off x="5711125" y="868725"/>
            <a:ext cx="2076900" cy="2065675"/>
          </a:xfrm>
          <a:prstGeom prst="rect">
            <a:avLst/>
          </a:prstGeom>
          <a:noFill/>
          <a:ln>
            <a:noFill/>
          </a:ln>
        </p:spPr>
      </p:pic>
      <p:pic>
        <p:nvPicPr>
          <p:cNvPr id="378" name="Google Shape;378;p50"/>
          <p:cNvPicPr preferRelativeResize="0"/>
          <p:nvPr/>
        </p:nvPicPr>
        <p:blipFill>
          <a:blip r:embed="rId4">
            <a:alphaModFix/>
          </a:blip>
          <a:stretch>
            <a:fillRect/>
          </a:stretch>
        </p:blipFill>
        <p:spPr>
          <a:xfrm>
            <a:off x="5286900" y="3578050"/>
            <a:ext cx="3208824" cy="788800"/>
          </a:xfrm>
          <a:prstGeom prst="rect">
            <a:avLst/>
          </a:prstGeom>
          <a:noFill/>
          <a:ln>
            <a:noFill/>
          </a:ln>
        </p:spPr>
      </p:pic>
      <p:graphicFrame>
        <p:nvGraphicFramePr>
          <p:cNvPr id="379" name="Google Shape;379;p50"/>
          <p:cNvGraphicFramePr/>
          <p:nvPr/>
        </p:nvGraphicFramePr>
        <p:xfrm>
          <a:off x="715600" y="3443725"/>
          <a:ext cx="3000000" cy="3000000"/>
        </p:xfrm>
        <a:graphic>
          <a:graphicData uri="http://schemas.openxmlformats.org/drawingml/2006/table">
            <a:tbl>
              <a:tblPr>
                <a:noFill/>
                <a:tableStyleId>{E582BA9D-DF50-4A6A-9A07-C8B29A4D7D7C}</a:tableStyleId>
              </a:tblPr>
              <a:tblGrid>
                <a:gridCol w="1681000"/>
                <a:gridCol w="2046875"/>
              </a:tblGrid>
              <a:tr h="259625">
                <a:tc>
                  <a:txBody>
                    <a:bodyPr>
                      <a:noAutofit/>
                    </a:bodyPr>
                    <a:lstStyle/>
                    <a:p>
                      <a:pPr indent="0" lvl="0" marL="0" rtl="0" algn="ctr">
                        <a:spcBef>
                          <a:spcPts val="0"/>
                        </a:spcBef>
                        <a:spcAft>
                          <a:spcPts val="0"/>
                        </a:spcAft>
                        <a:buNone/>
                      </a:pPr>
                      <a:r>
                        <a:rPr lang="en" sz="1100"/>
                        <a:t>Cryptography</a:t>
                      </a:r>
                      <a:endParaRPr sz="1100"/>
                    </a:p>
                  </a:txBody>
                  <a:tcPr marT="91425" marB="91425" marR="91425" marL="91425"/>
                </a:tc>
                <a:tc>
                  <a:txBody>
                    <a:bodyPr>
                      <a:noAutofit/>
                    </a:bodyPr>
                    <a:lstStyle/>
                    <a:p>
                      <a:pPr indent="0" lvl="0" marL="0" rtl="0" algn="ctr">
                        <a:spcBef>
                          <a:spcPts val="0"/>
                        </a:spcBef>
                        <a:spcAft>
                          <a:spcPts val="0"/>
                        </a:spcAft>
                        <a:buNone/>
                      </a:pPr>
                      <a:r>
                        <a:rPr lang="en" sz="1100"/>
                        <a:t>Billiard Analogy</a:t>
                      </a:r>
                      <a:endParaRPr sz="1100"/>
                    </a:p>
                  </a:txBody>
                  <a:tcPr marT="91425" marB="91425" marR="91425" marL="91425"/>
                </a:tc>
              </a:tr>
              <a:tr h="358250">
                <a:tc>
                  <a:txBody>
                    <a:bodyPr>
                      <a:noAutofit/>
                    </a:bodyPr>
                    <a:lstStyle/>
                    <a:p>
                      <a:pPr indent="0" lvl="0" marL="0" rtl="0" algn="l">
                        <a:spcBef>
                          <a:spcPts val="0"/>
                        </a:spcBef>
                        <a:spcAft>
                          <a:spcPts val="0"/>
                        </a:spcAft>
                        <a:buNone/>
                      </a:pPr>
                      <a:r>
                        <a:rPr lang="en" sz="1100"/>
                        <a:t>G - Generator Point </a:t>
                      </a:r>
                      <a:endParaRPr sz="1100"/>
                    </a:p>
                    <a:p>
                      <a:pPr indent="0" lvl="0" marL="0" rtl="0" algn="l">
                        <a:spcBef>
                          <a:spcPts val="0"/>
                        </a:spcBef>
                        <a:spcAft>
                          <a:spcPts val="0"/>
                        </a:spcAft>
                        <a:buNone/>
                      </a:pPr>
                      <a:r>
                        <a:rPr lang="en" sz="1100"/>
                        <a:t>(constant)</a:t>
                      </a:r>
                      <a:endParaRPr sz="1100"/>
                    </a:p>
                  </a:txBody>
                  <a:tcPr marT="91425" marB="91425" marR="91425" marL="91425"/>
                </a:tc>
                <a:tc>
                  <a:txBody>
                    <a:bodyPr>
                      <a:noAutofit/>
                    </a:bodyPr>
                    <a:lstStyle/>
                    <a:p>
                      <a:pPr indent="0" lvl="0" marL="0" rtl="0" algn="l">
                        <a:spcBef>
                          <a:spcPts val="0"/>
                        </a:spcBef>
                        <a:spcAft>
                          <a:spcPts val="0"/>
                        </a:spcAft>
                        <a:buNone/>
                      </a:pPr>
                      <a:r>
                        <a:rPr lang="en" sz="1100"/>
                        <a:t>Starting position of the ball.</a:t>
                      </a:r>
                      <a:endParaRPr sz="1100"/>
                    </a:p>
                    <a:p>
                      <a:pPr indent="0" lvl="0" marL="0" rtl="0" algn="l">
                        <a:spcBef>
                          <a:spcPts val="0"/>
                        </a:spcBef>
                        <a:spcAft>
                          <a:spcPts val="0"/>
                        </a:spcAft>
                        <a:buNone/>
                      </a:pPr>
                      <a:r>
                        <a:rPr lang="en" sz="1100"/>
                        <a:t>(center of the table)</a:t>
                      </a:r>
                      <a:endParaRPr sz="1100"/>
                    </a:p>
                  </a:txBody>
                  <a:tcPr marT="91425" marB="91425" marR="91425" marL="91425"/>
                </a:tc>
              </a:tr>
              <a:tr h="358250">
                <a:tc>
                  <a:txBody>
                    <a:bodyPr>
                      <a:noAutofit/>
                    </a:bodyPr>
                    <a:lstStyle/>
                    <a:p>
                      <a:pPr indent="0" lvl="0" marL="0" rtl="0" algn="l">
                        <a:spcBef>
                          <a:spcPts val="0"/>
                        </a:spcBef>
                        <a:spcAft>
                          <a:spcPts val="0"/>
                        </a:spcAft>
                        <a:buNone/>
                      </a:pPr>
                      <a:r>
                        <a:rPr lang="en" sz="1100"/>
                        <a:t>k - Private Key</a:t>
                      </a:r>
                      <a:endParaRPr sz="1100"/>
                    </a:p>
                  </a:txBody>
                  <a:tcPr marT="91425" marB="91425" marR="91425" marL="91425"/>
                </a:tc>
                <a:tc>
                  <a:txBody>
                    <a:bodyPr>
                      <a:noAutofit/>
                    </a:bodyPr>
                    <a:lstStyle/>
                    <a:p>
                      <a:pPr indent="0" lvl="0" marL="0" rtl="0" algn="l">
                        <a:spcBef>
                          <a:spcPts val="0"/>
                        </a:spcBef>
                        <a:spcAft>
                          <a:spcPts val="0"/>
                        </a:spcAft>
                        <a:buNone/>
                      </a:pPr>
                      <a:r>
                        <a:rPr lang="en" sz="1100"/>
                        <a:t>No. of times you hit the ball.</a:t>
                      </a:r>
                      <a:endParaRPr sz="1100"/>
                    </a:p>
                  </a:txBody>
                  <a:tcPr marT="91425" marB="91425" marR="91425" marL="91425"/>
                </a:tc>
              </a:tr>
              <a:tr h="259625">
                <a:tc>
                  <a:txBody>
                    <a:bodyPr>
                      <a:noAutofit/>
                    </a:bodyPr>
                    <a:lstStyle/>
                    <a:p>
                      <a:pPr indent="0" lvl="0" marL="0" rtl="0" algn="l">
                        <a:spcBef>
                          <a:spcPts val="0"/>
                        </a:spcBef>
                        <a:spcAft>
                          <a:spcPts val="0"/>
                        </a:spcAft>
                        <a:buNone/>
                      </a:pPr>
                      <a:r>
                        <a:rPr lang="en" sz="1100"/>
                        <a:t>K - Public Key</a:t>
                      </a:r>
                      <a:endParaRPr sz="1100"/>
                    </a:p>
                  </a:txBody>
                  <a:tcPr marT="91425" marB="91425" marR="91425" marL="91425"/>
                </a:tc>
                <a:tc>
                  <a:txBody>
                    <a:bodyPr>
                      <a:noAutofit/>
                    </a:bodyPr>
                    <a:lstStyle/>
                    <a:p>
                      <a:pPr indent="0" lvl="0" marL="0" rtl="0" algn="l">
                        <a:spcBef>
                          <a:spcPts val="0"/>
                        </a:spcBef>
                        <a:spcAft>
                          <a:spcPts val="0"/>
                        </a:spcAft>
                        <a:buNone/>
                      </a:pPr>
                      <a:r>
                        <a:rPr lang="en" sz="1100"/>
                        <a:t>Final position of the ball.</a:t>
                      </a:r>
                      <a:endParaRPr sz="1100"/>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328325" y="17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Merkle Trees?</a:t>
            </a:r>
            <a:endParaRPr/>
          </a:p>
        </p:txBody>
      </p:sp>
      <p:sp>
        <p:nvSpPr>
          <p:cNvPr id="385" name="Google Shape;385;p51"/>
          <p:cNvSpPr txBox="1"/>
          <p:nvPr/>
        </p:nvSpPr>
        <p:spPr>
          <a:xfrm>
            <a:off x="328325" y="847875"/>
            <a:ext cx="84402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Merkel Trees allows </a:t>
            </a:r>
            <a:r>
              <a:rPr lang="en" sz="1800">
                <a:solidFill>
                  <a:schemeClr val="dk1"/>
                </a:solidFill>
              </a:rPr>
              <a:t>efficient and secure verification of contents of large data structures.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386" name="Google Shape;386;p51"/>
          <p:cNvPicPr preferRelativeResize="0"/>
          <p:nvPr/>
        </p:nvPicPr>
        <p:blipFill>
          <a:blip r:embed="rId3">
            <a:alphaModFix/>
          </a:blip>
          <a:stretch>
            <a:fillRect/>
          </a:stretch>
        </p:blipFill>
        <p:spPr>
          <a:xfrm>
            <a:off x="4435500" y="1853725"/>
            <a:ext cx="4572049" cy="2509275"/>
          </a:xfrm>
          <a:prstGeom prst="rect">
            <a:avLst/>
          </a:prstGeom>
          <a:noFill/>
          <a:ln>
            <a:noFill/>
          </a:ln>
        </p:spPr>
      </p:pic>
      <p:sp>
        <p:nvSpPr>
          <p:cNvPr id="387" name="Google Shape;387;p51"/>
          <p:cNvSpPr txBox="1"/>
          <p:nvPr/>
        </p:nvSpPr>
        <p:spPr>
          <a:xfrm>
            <a:off x="328325" y="1766313"/>
            <a:ext cx="3868200" cy="268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At the bottom is transaction set.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Hash of each transactions corresponds to leaves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Hash of leaves corresponds to nodes, and the process continues.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At the top is the root hash.</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Money?</a:t>
            </a:r>
            <a:endParaRPr/>
          </a:p>
        </p:txBody>
      </p:sp>
      <p:pic>
        <p:nvPicPr>
          <p:cNvPr id="81" name="Google Shape;81;p16"/>
          <p:cNvPicPr preferRelativeResize="0"/>
          <p:nvPr/>
        </p:nvPicPr>
        <p:blipFill>
          <a:blip r:embed="rId3">
            <a:alphaModFix/>
          </a:blip>
          <a:stretch>
            <a:fillRect/>
          </a:stretch>
        </p:blipFill>
        <p:spPr>
          <a:xfrm>
            <a:off x="1243100" y="3460400"/>
            <a:ext cx="1161874" cy="1099800"/>
          </a:xfrm>
          <a:prstGeom prst="rect">
            <a:avLst/>
          </a:prstGeom>
          <a:noFill/>
          <a:ln>
            <a:noFill/>
          </a:ln>
        </p:spPr>
      </p:pic>
      <p:sp>
        <p:nvSpPr>
          <p:cNvPr id="82" name="Google Shape;82;p16"/>
          <p:cNvSpPr txBox="1"/>
          <p:nvPr/>
        </p:nvSpPr>
        <p:spPr>
          <a:xfrm>
            <a:off x="1497357" y="4414488"/>
            <a:ext cx="6534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Me</a:t>
            </a:r>
            <a:endParaRPr sz="2400"/>
          </a:p>
        </p:txBody>
      </p:sp>
      <p:sp>
        <p:nvSpPr>
          <p:cNvPr id="83" name="Google Shape;83;p16"/>
          <p:cNvSpPr txBox="1"/>
          <p:nvPr/>
        </p:nvSpPr>
        <p:spPr>
          <a:xfrm>
            <a:off x="3202409" y="941575"/>
            <a:ext cx="835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You</a:t>
            </a:r>
            <a:endParaRPr sz="2400"/>
          </a:p>
        </p:txBody>
      </p:sp>
      <p:pic>
        <p:nvPicPr>
          <p:cNvPr id="84" name="Google Shape;84;p16"/>
          <p:cNvPicPr preferRelativeResize="0"/>
          <p:nvPr/>
        </p:nvPicPr>
        <p:blipFill rotWithShape="1">
          <a:blip r:embed="rId4">
            <a:alphaModFix/>
          </a:blip>
          <a:srcRect b="0" l="0" r="27028" t="0"/>
          <a:stretch/>
        </p:blipFill>
        <p:spPr>
          <a:xfrm>
            <a:off x="3093925" y="1498175"/>
            <a:ext cx="1052473" cy="961551"/>
          </a:xfrm>
          <a:prstGeom prst="rect">
            <a:avLst/>
          </a:prstGeom>
          <a:noFill/>
          <a:ln>
            <a:noFill/>
          </a:ln>
        </p:spPr>
      </p:pic>
      <p:cxnSp>
        <p:nvCxnSpPr>
          <p:cNvPr id="85" name="Google Shape;85;p16"/>
          <p:cNvCxnSpPr>
            <a:stCxn id="81" idx="0"/>
            <a:endCxn id="84" idx="2"/>
          </p:cNvCxnSpPr>
          <p:nvPr/>
        </p:nvCxnSpPr>
        <p:spPr>
          <a:xfrm flipH="1" rot="10800000">
            <a:off x="1824037" y="2459600"/>
            <a:ext cx="1796100" cy="1000800"/>
          </a:xfrm>
          <a:prstGeom prst="straightConnector1">
            <a:avLst/>
          </a:prstGeom>
          <a:noFill/>
          <a:ln cap="flat" cmpd="sng" w="28575">
            <a:solidFill>
              <a:schemeClr val="dk2"/>
            </a:solidFill>
            <a:prstDash val="solid"/>
            <a:round/>
            <a:headEnd len="med" w="med" type="stealth"/>
            <a:tailEnd len="med" w="med" type="triangle"/>
          </a:ln>
        </p:spPr>
      </p:cxnSp>
      <p:pic>
        <p:nvPicPr>
          <p:cNvPr id="86" name="Google Shape;86;p16"/>
          <p:cNvPicPr preferRelativeResize="0"/>
          <p:nvPr/>
        </p:nvPicPr>
        <p:blipFill>
          <a:blip r:embed="rId5">
            <a:alphaModFix/>
          </a:blip>
          <a:stretch>
            <a:fillRect/>
          </a:stretch>
        </p:blipFill>
        <p:spPr>
          <a:xfrm>
            <a:off x="5391688" y="2708602"/>
            <a:ext cx="502817" cy="502799"/>
          </a:xfrm>
          <a:prstGeom prst="rect">
            <a:avLst/>
          </a:prstGeom>
          <a:noFill/>
          <a:ln>
            <a:noFill/>
          </a:ln>
        </p:spPr>
      </p:pic>
      <p:sp>
        <p:nvSpPr>
          <p:cNvPr id="87" name="Google Shape;87;p16"/>
          <p:cNvSpPr txBox="1"/>
          <p:nvPr/>
        </p:nvSpPr>
        <p:spPr>
          <a:xfrm>
            <a:off x="4421950" y="2282025"/>
            <a:ext cx="24423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a:t>
            </a:r>
            <a:r>
              <a:rPr lang="en" sz="1200"/>
              <a:t>ommon” medium of exchange</a:t>
            </a:r>
            <a:endParaRPr sz="1200"/>
          </a:p>
        </p:txBody>
      </p:sp>
      <p:cxnSp>
        <p:nvCxnSpPr>
          <p:cNvPr id="88" name="Google Shape;88;p16"/>
          <p:cNvCxnSpPr>
            <a:stCxn id="84" idx="2"/>
            <a:endCxn id="89" idx="0"/>
          </p:cNvCxnSpPr>
          <p:nvPr/>
        </p:nvCxnSpPr>
        <p:spPr>
          <a:xfrm>
            <a:off x="3620161" y="2459726"/>
            <a:ext cx="2022900" cy="1050000"/>
          </a:xfrm>
          <a:prstGeom prst="straightConnector1">
            <a:avLst/>
          </a:prstGeom>
          <a:noFill/>
          <a:ln cap="flat" cmpd="sng" w="28575">
            <a:solidFill>
              <a:schemeClr val="dk2"/>
            </a:solidFill>
            <a:prstDash val="solid"/>
            <a:round/>
            <a:headEnd len="med" w="med" type="none"/>
            <a:tailEnd len="med" w="med" type="triangle"/>
          </a:ln>
        </p:spPr>
      </p:cxnSp>
      <p:cxnSp>
        <p:nvCxnSpPr>
          <p:cNvPr id="90" name="Google Shape;90;p16"/>
          <p:cNvCxnSpPr>
            <a:stCxn id="89" idx="0"/>
            <a:endCxn id="91" idx="2"/>
          </p:cNvCxnSpPr>
          <p:nvPr/>
        </p:nvCxnSpPr>
        <p:spPr>
          <a:xfrm flipH="1" rot="10800000">
            <a:off x="5643100" y="2409613"/>
            <a:ext cx="1925400" cy="1100100"/>
          </a:xfrm>
          <a:prstGeom prst="straightConnector1">
            <a:avLst/>
          </a:prstGeom>
          <a:noFill/>
          <a:ln cap="flat" cmpd="sng" w="28575">
            <a:solidFill>
              <a:schemeClr val="dk2"/>
            </a:solidFill>
            <a:prstDash val="solid"/>
            <a:round/>
            <a:headEnd len="med" w="med" type="none"/>
            <a:tailEnd len="med" w="med" type="triangle"/>
          </a:ln>
        </p:spPr>
      </p:cxnSp>
      <p:sp>
        <p:nvSpPr>
          <p:cNvPr id="92" name="Google Shape;92;p16"/>
          <p:cNvSpPr txBox="1"/>
          <p:nvPr/>
        </p:nvSpPr>
        <p:spPr>
          <a:xfrm>
            <a:off x="5225359" y="4298325"/>
            <a:ext cx="835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Her</a:t>
            </a:r>
            <a:endParaRPr sz="2400"/>
          </a:p>
        </p:txBody>
      </p:sp>
      <p:pic>
        <p:nvPicPr>
          <p:cNvPr descr="https://upload.wikimedia.org/wikipedia/commons/6/68/Lime-Whole-Split.jpg" id="89" name="Google Shape;89;p16">
            <a:hlinkClick r:id="rId6"/>
          </p:cNvPr>
          <p:cNvPicPr preferRelativeResize="0"/>
          <p:nvPr/>
        </p:nvPicPr>
        <p:blipFill>
          <a:blip r:embed="rId7">
            <a:alphaModFix/>
          </a:blip>
          <a:stretch>
            <a:fillRect/>
          </a:stretch>
        </p:blipFill>
        <p:spPr>
          <a:xfrm>
            <a:off x="4821925" y="3509713"/>
            <a:ext cx="1642349" cy="788675"/>
          </a:xfrm>
          <a:prstGeom prst="rect">
            <a:avLst/>
          </a:prstGeom>
          <a:noFill/>
          <a:ln>
            <a:noFill/>
          </a:ln>
        </p:spPr>
      </p:pic>
      <p:pic>
        <p:nvPicPr>
          <p:cNvPr descr="https://upload.wikimedia.org/wikipedia/commons/thumb/4/40/Mango_4.jpg/290px-Mango_4.jpg" id="91" name="Google Shape;91;p16">
            <a:hlinkClick r:id="rId8"/>
          </p:cNvPr>
          <p:cNvPicPr preferRelativeResize="0"/>
          <p:nvPr/>
        </p:nvPicPr>
        <p:blipFill>
          <a:blip r:embed="rId9">
            <a:alphaModFix/>
          </a:blip>
          <a:stretch>
            <a:fillRect/>
          </a:stretch>
        </p:blipFill>
        <p:spPr>
          <a:xfrm>
            <a:off x="7042275" y="1538739"/>
            <a:ext cx="1052475" cy="871012"/>
          </a:xfrm>
          <a:prstGeom prst="rect">
            <a:avLst/>
          </a:prstGeom>
          <a:noFill/>
          <a:ln>
            <a:noFill/>
          </a:ln>
        </p:spPr>
      </p:pic>
      <p:sp>
        <p:nvSpPr>
          <p:cNvPr id="93" name="Google Shape;93;p16"/>
          <p:cNvSpPr txBox="1"/>
          <p:nvPr/>
        </p:nvSpPr>
        <p:spPr>
          <a:xfrm>
            <a:off x="7150771" y="941575"/>
            <a:ext cx="835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Him</a:t>
            </a:r>
            <a:endParaRPr sz="2400"/>
          </a:p>
        </p:txBody>
      </p:sp>
      <p:sp>
        <p:nvSpPr>
          <p:cNvPr id="94" name="Google Shape;94;p16"/>
          <p:cNvSpPr txBox="1"/>
          <p:nvPr/>
        </p:nvSpPr>
        <p:spPr>
          <a:xfrm>
            <a:off x="1243100" y="2543913"/>
            <a:ext cx="16422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Barter system</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292325" y="9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Structure</a:t>
            </a:r>
            <a:endParaRPr/>
          </a:p>
        </p:txBody>
      </p:sp>
      <p:sp>
        <p:nvSpPr>
          <p:cNvPr id="393" name="Google Shape;393;p52"/>
          <p:cNvSpPr txBox="1"/>
          <p:nvPr/>
        </p:nvSpPr>
        <p:spPr>
          <a:xfrm>
            <a:off x="445775" y="1143000"/>
            <a:ext cx="8213700" cy="348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94" name="Google Shape;394;p52"/>
          <p:cNvPicPr preferRelativeResize="0"/>
          <p:nvPr/>
        </p:nvPicPr>
        <p:blipFill>
          <a:blip r:embed="rId3">
            <a:alphaModFix/>
          </a:blip>
          <a:stretch>
            <a:fillRect/>
          </a:stretch>
        </p:blipFill>
        <p:spPr>
          <a:xfrm>
            <a:off x="433450" y="753750"/>
            <a:ext cx="8277101" cy="4341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311700" y="19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Nodes?</a:t>
            </a:r>
            <a:endParaRPr/>
          </a:p>
        </p:txBody>
      </p:sp>
      <p:sp>
        <p:nvSpPr>
          <p:cNvPr id="400" name="Google Shape;400;p53"/>
          <p:cNvSpPr txBox="1"/>
          <p:nvPr/>
        </p:nvSpPr>
        <p:spPr>
          <a:xfrm>
            <a:off x="311700" y="870975"/>
            <a:ext cx="839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Because nodes are gateway to the network to read/write data to the blockchain.</a:t>
            </a:r>
            <a:endParaRPr sz="1800">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01" name="Google Shape;401;p53"/>
          <p:cNvPicPr preferRelativeResize="0"/>
          <p:nvPr/>
        </p:nvPicPr>
        <p:blipFill>
          <a:blip r:embed="rId3">
            <a:alphaModFix/>
          </a:blip>
          <a:stretch>
            <a:fillRect/>
          </a:stretch>
        </p:blipFill>
        <p:spPr>
          <a:xfrm>
            <a:off x="1450000" y="1627625"/>
            <a:ext cx="6244000" cy="3109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11700" y="187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a:t>
            </a:r>
            <a:endParaRPr/>
          </a:p>
        </p:txBody>
      </p:sp>
      <p:sp>
        <p:nvSpPr>
          <p:cNvPr id="407" name="Google Shape;407;p54"/>
          <p:cNvSpPr txBox="1"/>
          <p:nvPr/>
        </p:nvSpPr>
        <p:spPr>
          <a:xfrm>
            <a:off x="261800" y="1416750"/>
            <a:ext cx="4437900" cy="3554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Externally Owned Accounts (EOA)</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State: Balance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Contract Accounts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State: Balance &amp; Storage</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08" name="Google Shape;408;p54"/>
          <p:cNvPicPr preferRelativeResize="0"/>
          <p:nvPr/>
        </p:nvPicPr>
        <p:blipFill>
          <a:blip r:embed="rId3">
            <a:alphaModFix/>
          </a:blip>
          <a:stretch>
            <a:fillRect/>
          </a:stretch>
        </p:blipFill>
        <p:spPr>
          <a:xfrm>
            <a:off x="4865991" y="1416750"/>
            <a:ext cx="3875183" cy="3718299"/>
          </a:xfrm>
          <a:prstGeom prst="rect">
            <a:avLst/>
          </a:prstGeom>
          <a:noFill/>
          <a:ln>
            <a:noFill/>
          </a:ln>
        </p:spPr>
      </p:pic>
      <p:sp>
        <p:nvSpPr>
          <p:cNvPr id="409" name="Google Shape;409;p54"/>
          <p:cNvSpPr txBox="1"/>
          <p:nvPr/>
        </p:nvSpPr>
        <p:spPr>
          <a:xfrm>
            <a:off x="311700" y="760050"/>
            <a:ext cx="84402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20-byte address gets created when a user generates a private-public keypair.</a:t>
            </a:r>
            <a:endParaRPr sz="18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311700" y="19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a:t>
            </a:r>
            <a:endParaRPr/>
          </a:p>
        </p:txBody>
      </p:sp>
      <p:sp>
        <p:nvSpPr>
          <p:cNvPr id="415" name="Google Shape;415;p55"/>
          <p:cNvSpPr txBox="1"/>
          <p:nvPr/>
        </p:nvSpPr>
        <p:spPr>
          <a:xfrm>
            <a:off x="311700" y="893625"/>
            <a:ext cx="8213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Message sent from one account to another.</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16" name="Google Shape;416;p55"/>
          <p:cNvPicPr preferRelativeResize="0"/>
          <p:nvPr/>
        </p:nvPicPr>
        <p:blipFill>
          <a:blip r:embed="rId3">
            <a:alphaModFix/>
          </a:blip>
          <a:stretch>
            <a:fillRect/>
          </a:stretch>
        </p:blipFill>
        <p:spPr>
          <a:xfrm>
            <a:off x="1250188" y="1591600"/>
            <a:ext cx="6453730" cy="3313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311700" y="16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a:t>
            </a:r>
            <a:endParaRPr/>
          </a:p>
        </p:txBody>
      </p:sp>
      <p:sp>
        <p:nvSpPr>
          <p:cNvPr id="422" name="Google Shape;422;p56"/>
          <p:cNvSpPr txBox="1"/>
          <p:nvPr/>
        </p:nvSpPr>
        <p:spPr>
          <a:xfrm>
            <a:off x="311700" y="922725"/>
            <a:ext cx="8213700" cy="38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Valid block contains: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Transaction list</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Uncles list (discovered block not included in main chain)</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Block header:</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Previous block hash</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State root (from State Merkle Tree)</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Transactions root </a:t>
            </a:r>
            <a:r>
              <a:rPr lang="en" sz="1800">
                <a:solidFill>
                  <a:schemeClr val="dk1"/>
                </a:solidFill>
              </a:rPr>
              <a:t>(from Transaction Merkle Tree)</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Receipts root (from Receipts Merkle Tree)</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Block number</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Gas used</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Timestamp</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Nonce (value used during mining to demonstrate proof of work for a block)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aphicFrame>
        <p:nvGraphicFramePr>
          <p:cNvPr id="427" name="Google Shape;427;p57"/>
          <p:cNvGraphicFramePr/>
          <p:nvPr/>
        </p:nvGraphicFramePr>
        <p:xfrm>
          <a:off x="390475" y="163875"/>
          <a:ext cx="3000000" cy="3000000"/>
        </p:xfrm>
        <a:graphic>
          <a:graphicData uri="http://schemas.openxmlformats.org/drawingml/2006/table">
            <a:tbl>
              <a:tblPr>
                <a:noFill/>
                <a:tableStyleId>{E582BA9D-DF50-4A6A-9A07-C8B29A4D7D7C}</a:tableStyleId>
              </a:tblPr>
              <a:tblGrid>
                <a:gridCol w="4233500"/>
                <a:gridCol w="4233500"/>
              </a:tblGrid>
              <a:tr h="371200">
                <a:tc>
                  <a:txBody>
                    <a:bodyPr>
                      <a:noAutofit/>
                    </a:bodyPr>
                    <a:lstStyle/>
                    <a:p>
                      <a:pPr indent="0" lvl="0" marL="0" rtl="0" algn="l">
                        <a:spcBef>
                          <a:spcPts val="0"/>
                        </a:spcBef>
                        <a:spcAft>
                          <a:spcPts val="0"/>
                        </a:spcAft>
                        <a:buNone/>
                      </a:pPr>
                      <a:r>
                        <a:rPr lang="en" sz="1800"/>
                        <a:t>Why Fees?</a:t>
                      </a:r>
                      <a:endParaRPr sz="18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t>Why Gas?</a:t>
                      </a:r>
                      <a:endParaRPr sz="18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71200">
                <a:tc>
                  <a:txBody>
                    <a:bodyPr>
                      <a:noAutofit/>
                    </a:bodyPr>
                    <a:lstStyle/>
                    <a:p>
                      <a:pPr indent="-330200" lvl="0" marL="457200" rtl="0" algn="l">
                        <a:spcBef>
                          <a:spcPts val="0"/>
                        </a:spcBef>
                        <a:spcAft>
                          <a:spcPts val="0"/>
                        </a:spcAft>
                        <a:buClr>
                          <a:schemeClr val="dk1"/>
                        </a:buClr>
                        <a:buSzPts val="1600"/>
                        <a:buChar char="●"/>
                      </a:pPr>
                      <a:r>
                        <a:rPr lang="en" sz="1600">
                          <a:solidFill>
                            <a:schemeClr val="dk1"/>
                          </a:solidFill>
                        </a:rPr>
                        <a:t>Because of fees, spammers can’t flood the network with infinite transactions.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Infinite loops will run out of funds.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Fees are incentive for miners to process transactions.</a:t>
                      </a:r>
                      <a:endParaRPr sz="16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30200" lvl="0" marL="457200" rtl="0" algn="l">
                        <a:spcBef>
                          <a:spcPts val="0"/>
                        </a:spcBef>
                        <a:spcAft>
                          <a:spcPts val="0"/>
                        </a:spcAft>
                        <a:buClr>
                          <a:schemeClr val="dk1"/>
                        </a:buClr>
                        <a:buSzPts val="1600"/>
                        <a:buChar char="●"/>
                      </a:pPr>
                      <a:r>
                        <a:rPr lang="en" sz="1600">
                          <a:solidFill>
                            <a:schemeClr val="dk1"/>
                          </a:solidFill>
                        </a:rPr>
                        <a:t>Gas is the metering unit of Ethereum Virtual Machine.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Each operation on the EVM consumes gas.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Addition consumes 3 gas.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Multiplications consumes 5 gas.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Gas in paid for with Ether.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Gas Limit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Max gas allowed for the transaction.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Gas Price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How much Ether the sender pays per gas.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Both Gas Limit and Gas Price are specified per transaction.</a:t>
                      </a:r>
                      <a:endParaRPr sz="1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71200">
                <a:tc gridSpan="2">
                  <a:txBody>
                    <a:bodyPr>
                      <a:noAutofit/>
                    </a:bodyPr>
                    <a:lstStyle/>
                    <a:p>
                      <a:pPr indent="0" lvl="0" marL="457200" rtl="0" algn="ctr">
                        <a:spcBef>
                          <a:spcPts val="0"/>
                        </a:spcBef>
                        <a:spcAft>
                          <a:spcPts val="0"/>
                        </a:spcAft>
                        <a:buClr>
                          <a:schemeClr val="dk1"/>
                        </a:buClr>
                        <a:buSzPts val="1100"/>
                        <a:buFont typeface="Arial"/>
                        <a:buNone/>
                      </a:pPr>
                      <a:r>
                        <a:rPr b="1" lang="en" sz="1600">
                          <a:solidFill>
                            <a:schemeClr val="dk1"/>
                          </a:solidFill>
                        </a:rPr>
                        <a:t>Transaction Fee = Gas Price * Gas Limit</a:t>
                      </a:r>
                      <a:endParaRPr b="1" sz="1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h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142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 Structure</a:t>
            </a:r>
            <a:endParaRPr/>
          </a:p>
        </p:txBody>
      </p:sp>
      <p:pic>
        <p:nvPicPr>
          <p:cNvPr id="433" name="Google Shape;433;p58"/>
          <p:cNvPicPr preferRelativeResize="0"/>
          <p:nvPr/>
        </p:nvPicPr>
        <p:blipFill>
          <a:blip r:embed="rId3">
            <a:alphaModFix/>
          </a:blip>
          <a:stretch>
            <a:fillRect/>
          </a:stretch>
        </p:blipFill>
        <p:spPr>
          <a:xfrm>
            <a:off x="669638" y="774375"/>
            <a:ext cx="7804724" cy="4123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142750"/>
            <a:ext cx="851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 Bytecode &amp; Application Binary Interface (ABI)</a:t>
            </a:r>
            <a:endParaRPr/>
          </a:p>
        </p:txBody>
      </p:sp>
      <p:sp>
        <p:nvSpPr>
          <p:cNvPr id="439" name="Google Shape;439;p59"/>
          <p:cNvSpPr txBox="1"/>
          <p:nvPr/>
        </p:nvSpPr>
        <p:spPr>
          <a:xfrm>
            <a:off x="311700" y="715450"/>
            <a:ext cx="8213700" cy="142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When solidity contract is compiled, it generates Bytecode and ABI.</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Bytecode - Because EVM runs on Bytecode.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ABI - Because it is a way to interact with contracts from outside the blockchain and from other contracts.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ABI is list of contract functions and their arguments in JSON format.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ABI translates the Bytecode, so web application (web3) can understand it.</a:t>
            </a:r>
            <a:endParaRPr>
              <a:solidFill>
                <a:schemeClr val="dk1"/>
              </a:solidFill>
            </a:endParaRPr>
          </a:p>
        </p:txBody>
      </p:sp>
      <p:pic>
        <p:nvPicPr>
          <p:cNvPr id="440" name="Google Shape;440;p59"/>
          <p:cNvPicPr preferRelativeResize="0"/>
          <p:nvPr/>
        </p:nvPicPr>
        <p:blipFill>
          <a:blip r:embed="rId3">
            <a:alphaModFix/>
          </a:blip>
          <a:stretch>
            <a:fillRect/>
          </a:stretch>
        </p:blipFill>
        <p:spPr>
          <a:xfrm>
            <a:off x="1338475" y="2257100"/>
            <a:ext cx="6160132" cy="2847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311700" y="95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Process</a:t>
            </a:r>
            <a:endParaRPr/>
          </a:p>
        </p:txBody>
      </p:sp>
      <p:graphicFrame>
        <p:nvGraphicFramePr>
          <p:cNvPr id="446" name="Google Shape;446;p60"/>
          <p:cNvGraphicFramePr/>
          <p:nvPr/>
        </p:nvGraphicFramePr>
        <p:xfrm>
          <a:off x="3138500" y="3058625"/>
          <a:ext cx="3000000" cy="3000000"/>
        </p:xfrm>
        <a:graphic>
          <a:graphicData uri="http://schemas.openxmlformats.org/drawingml/2006/table">
            <a:tbl>
              <a:tblPr>
                <a:noFill/>
                <a:tableStyleId>{E582BA9D-DF50-4A6A-9A07-C8B29A4D7D7C}</a:tableStyleId>
              </a:tblPr>
              <a:tblGrid>
                <a:gridCol w="2061200"/>
                <a:gridCol w="3632600"/>
              </a:tblGrid>
              <a:tr h="434475">
                <a:tc>
                  <a:txBody>
                    <a:bodyPr>
                      <a:noAutofit/>
                    </a:bodyPr>
                    <a:lstStyle/>
                    <a:p>
                      <a:pPr indent="0" lvl="0" marL="0" rtl="0" algn="l">
                        <a:spcBef>
                          <a:spcPts val="0"/>
                        </a:spcBef>
                        <a:spcAft>
                          <a:spcPts val="0"/>
                        </a:spcAft>
                        <a:buNone/>
                      </a:pPr>
                      <a:r>
                        <a:rPr lang="en" sz="1200"/>
                        <a:t>Geth (G</a:t>
                      </a:r>
                      <a:r>
                        <a:rPr lang="en" sz="1200"/>
                        <a:t>o-Ethereum, Node</a:t>
                      </a:r>
                      <a:r>
                        <a:rPr lang="en" sz="1200"/>
                        <a:t>)</a:t>
                      </a:r>
                      <a:endParaRPr sz="1200"/>
                    </a:p>
                  </a:txBody>
                  <a:tcPr marT="91425" marB="91425" marR="91425" marL="91425"/>
                </a:tc>
                <a:tc>
                  <a:txBody>
                    <a:bodyPr>
                      <a:noAutofit/>
                    </a:bodyPr>
                    <a:lstStyle/>
                    <a:p>
                      <a:pPr indent="0" lvl="0" marL="0" rtl="0" algn="l">
                        <a:spcBef>
                          <a:spcPts val="0"/>
                        </a:spcBef>
                        <a:spcAft>
                          <a:spcPts val="0"/>
                        </a:spcAft>
                        <a:buNone/>
                      </a:pPr>
                      <a:r>
                        <a:rPr lang="en" sz="1200"/>
                        <a:t>Public / Private Blockchain</a:t>
                      </a:r>
                      <a:endParaRPr sz="1200"/>
                    </a:p>
                  </a:txBody>
                  <a:tcPr marT="91425" marB="91425" marR="91425" marL="91425"/>
                </a:tc>
              </a:tr>
              <a:tr h="391150">
                <a:tc>
                  <a:txBody>
                    <a:bodyPr>
                      <a:noAutofit/>
                    </a:bodyPr>
                    <a:lstStyle/>
                    <a:p>
                      <a:pPr indent="0" lvl="0" marL="0" rtl="0" algn="l">
                        <a:spcBef>
                          <a:spcPts val="0"/>
                        </a:spcBef>
                        <a:spcAft>
                          <a:spcPts val="0"/>
                        </a:spcAft>
                        <a:buNone/>
                      </a:pPr>
                      <a:r>
                        <a:rPr lang="en" sz="1200"/>
                        <a:t>Metamask</a:t>
                      </a:r>
                      <a:endParaRPr sz="12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200">
                          <a:solidFill>
                            <a:schemeClr val="dk1"/>
                          </a:solidFill>
                        </a:rPr>
                        <a:t>Public / Private Blockchain</a:t>
                      </a:r>
                      <a:endParaRPr sz="1200"/>
                    </a:p>
                  </a:txBody>
                  <a:tcPr marT="91425" marB="91425" marR="91425" marL="91425">
                    <a:lnB cap="flat" cmpd="sng" w="9525">
                      <a:solidFill>
                        <a:srgbClr val="9E9E9E"/>
                      </a:solidFill>
                      <a:prstDash val="solid"/>
                      <a:round/>
                      <a:headEnd len="sm" w="sm" type="none"/>
                      <a:tailEnd len="sm" w="sm" type="none"/>
                    </a:lnB>
                  </a:tcPr>
                </a:tc>
              </a:tr>
              <a:tr h="391150">
                <a:tc>
                  <a:txBody>
                    <a:bodyPr>
                      <a:noAutofit/>
                    </a:bodyPr>
                    <a:lstStyle/>
                    <a:p>
                      <a:pPr indent="0" lvl="0" marL="0" rtl="0" algn="l">
                        <a:spcBef>
                          <a:spcPts val="0"/>
                        </a:spcBef>
                        <a:spcAft>
                          <a:spcPts val="0"/>
                        </a:spcAft>
                        <a:buNone/>
                      </a:pPr>
                      <a:r>
                        <a:rPr lang="en" sz="1200"/>
                        <a:t>Truffle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Public / Private </a:t>
                      </a:r>
                      <a:r>
                        <a:rPr lang="en" sz="1200"/>
                        <a:t>Development Framework</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1150">
                <a:tc>
                  <a:txBody>
                    <a:bodyPr>
                      <a:noAutofit/>
                    </a:bodyPr>
                    <a:lstStyle/>
                    <a:p>
                      <a:pPr indent="0" lvl="0" marL="0" rtl="0" algn="l">
                        <a:spcBef>
                          <a:spcPts val="0"/>
                        </a:spcBef>
                        <a:spcAft>
                          <a:spcPts val="0"/>
                        </a:spcAft>
                        <a:buNone/>
                      </a:pPr>
                      <a:r>
                        <a:rPr lang="en" sz="1200"/>
                        <a:t>Ganache</a:t>
                      </a:r>
                      <a:endParaRPr sz="12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200"/>
                        <a:t>L</a:t>
                      </a:r>
                      <a:r>
                        <a:rPr lang="en" sz="1200"/>
                        <a:t>ocal Private Development Blockchain</a:t>
                      </a:r>
                      <a:endParaRPr sz="1200"/>
                    </a:p>
                  </a:txBody>
                  <a:tcPr marT="91425" marB="91425" marR="91425" marL="91425">
                    <a:lnT cap="flat" cmpd="sng" w="9525">
                      <a:solidFill>
                        <a:srgbClr val="9E9E9E"/>
                      </a:solidFill>
                      <a:prstDash val="solid"/>
                      <a:round/>
                      <a:headEnd len="sm" w="sm" type="none"/>
                      <a:tailEnd len="sm" w="sm" type="none"/>
                    </a:lnT>
                  </a:tcPr>
                </a:tc>
              </a:tr>
              <a:tr h="391150">
                <a:tc>
                  <a:txBody>
                    <a:bodyPr>
                      <a:noAutofit/>
                    </a:bodyPr>
                    <a:lstStyle/>
                    <a:p>
                      <a:pPr indent="0" lvl="0" marL="0" rtl="0" algn="l">
                        <a:spcBef>
                          <a:spcPts val="0"/>
                        </a:spcBef>
                        <a:spcAft>
                          <a:spcPts val="0"/>
                        </a:spcAft>
                        <a:buClr>
                          <a:schemeClr val="dk1"/>
                        </a:buClr>
                        <a:buSzPts val="1100"/>
                        <a:buFont typeface="Arial"/>
                        <a:buNone/>
                      </a:pPr>
                      <a:r>
                        <a:rPr lang="en" sz="1200">
                          <a:solidFill>
                            <a:schemeClr val="dk1"/>
                          </a:solidFill>
                        </a:rPr>
                        <a:t>Remix</a:t>
                      </a:r>
                      <a:endParaRPr sz="1200"/>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sz="1200">
                          <a:solidFill>
                            <a:schemeClr val="dk1"/>
                          </a:solidFill>
                        </a:rPr>
                        <a:t>Local Private Browser Based Smart Contract IDE</a:t>
                      </a:r>
                      <a:endParaRPr sz="1200"/>
                    </a:p>
                  </a:txBody>
                  <a:tcPr marT="91425" marB="91425" marR="91425" marL="91425"/>
                </a:tc>
              </a:tr>
            </a:tbl>
          </a:graphicData>
        </a:graphic>
      </p:graphicFrame>
      <p:pic>
        <p:nvPicPr>
          <p:cNvPr id="447" name="Google Shape;447;p60"/>
          <p:cNvPicPr preferRelativeResize="0"/>
          <p:nvPr/>
        </p:nvPicPr>
        <p:blipFill>
          <a:blip r:embed="rId3">
            <a:alphaModFix/>
          </a:blip>
          <a:stretch>
            <a:fillRect/>
          </a:stretch>
        </p:blipFill>
        <p:spPr>
          <a:xfrm>
            <a:off x="1262949" y="602238"/>
            <a:ext cx="6028424" cy="2238425"/>
          </a:xfrm>
          <a:prstGeom prst="rect">
            <a:avLst/>
          </a:prstGeom>
          <a:noFill/>
          <a:ln>
            <a:noFill/>
          </a:ln>
        </p:spPr>
      </p:pic>
      <p:graphicFrame>
        <p:nvGraphicFramePr>
          <p:cNvPr id="448" name="Google Shape;448;p60"/>
          <p:cNvGraphicFramePr/>
          <p:nvPr/>
        </p:nvGraphicFramePr>
        <p:xfrm>
          <a:off x="311700" y="3058625"/>
          <a:ext cx="3000000" cy="3000000"/>
        </p:xfrm>
        <a:graphic>
          <a:graphicData uri="http://schemas.openxmlformats.org/drawingml/2006/table">
            <a:tbl>
              <a:tblPr>
                <a:noFill/>
                <a:tableStyleId>{E582BA9D-DF50-4A6A-9A07-C8B29A4D7D7C}</a:tableStyleId>
              </a:tblPr>
              <a:tblGrid>
                <a:gridCol w="989475"/>
                <a:gridCol w="1644300"/>
              </a:tblGrid>
              <a:tr h="636650">
                <a:tc>
                  <a:txBody>
                    <a:bodyPr>
                      <a:noAutofit/>
                    </a:bodyPr>
                    <a:lstStyle/>
                    <a:p>
                      <a:pPr indent="0" lvl="0" marL="0" rtl="0" algn="l">
                        <a:spcBef>
                          <a:spcPts val="0"/>
                        </a:spcBef>
                        <a:spcAft>
                          <a:spcPts val="0"/>
                        </a:spcAft>
                        <a:buNone/>
                      </a:pPr>
                      <a:r>
                        <a:rPr lang="en" sz="1200"/>
                        <a:t>Mainnet</a:t>
                      </a:r>
                      <a:endParaRPr sz="1200"/>
                    </a:p>
                  </a:txBody>
                  <a:tcPr marT="91425" marB="91425" marR="91425" marL="91425"/>
                </a:tc>
                <a:tc>
                  <a:txBody>
                    <a:bodyPr>
                      <a:noAutofit/>
                    </a:bodyPr>
                    <a:lstStyle/>
                    <a:p>
                      <a:pPr indent="0" lvl="0" marL="0" rtl="0" algn="l">
                        <a:spcBef>
                          <a:spcPts val="0"/>
                        </a:spcBef>
                        <a:spcAft>
                          <a:spcPts val="0"/>
                        </a:spcAft>
                        <a:buNone/>
                      </a:pPr>
                      <a:r>
                        <a:rPr lang="en" sz="1200"/>
                        <a:t>chainID 1</a:t>
                      </a:r>
                      <a:endParaRPr sz="1200"/>
                    </a:p>
                  </a:txBody>
                  <a:tcPr marT="91425" marB="91425" marR="91425" marL="91425"/>
                </a:tc>
              </a:tr>
              <a:tr h="689275">
                <a:tc>
                  <a:txBody>
                    <a:bodyPr>
                      <a:noAutofit/>
                    </a:bodyPr>
                    <a:lstStyle/>
                    <a:p>
                      <a:pPr indent="0" lvl="0" marL="0" rtl="0" algn="l">
                        <a:spcBef>
                          <a:spcPts val="0"/>
                        </a:spcBef>
                        <a:spcAft>
                          <a:spcPts val="0"/>
                        </a:spcAft>
                        <a:buNone/>
                      </a:pPr>
                      <a:r>
                        <a:rPr lang="en" sz="1200"/>
                        <a:t>Testnet</a:t>
                      </a:r>
                      <a:endParaRPr sz="1200"/>
                    </a:p>
                  </a:txBody>
                  <a:tcPr marT="91425" marB="91425" marR="91425" marL="91425"/>
                </a:tc>
                <a:tc>
                  <a:txBody>
                    <a:bodyPr>
                      <a:noAutofit/>
                    </a:bodyPr>
                    <a:lstStyle/>
                    <a:p>
                      <a:pPr indent="0" lvl="0" marL="0" rtl="0" algn="l">
                        <a:spcBef>
                          <a:spcPts val="0"/>
                        </a:spcBef>
                        <a:spcAft>
                          <a:spcPts val="0"/>
                        </a:spcAft>
                        <a:buNone/>
                      </a:pPr>
                      <a:r>
                        <a:rPr lang="en" sz="1200">
                          <a:solidFill>
                            <a:schemeClr val="dk1"/>
                          </a:solidFill>
                        </a:rPr>
                        <a:t>Ropsten - chainID 3</a:t>
                      </a:r>
                      <a:endParaRPr sz="1200">
                        <a:solidFill>
                          <a:schemeClr val="dk1"/>
                        </a:solidFill>
                      </a:endParaRPr>
                    </a:p>
                    <a:p>
                      <a:pPr indent="0" lvl="0" marL="0" rtl="0" algn="l">
                        <a:spcBef>
                          <a:spcPts val="0"/>
                        </a:spcBef>
                        <a:spcAft>
                          <a:spcPts val="0"/>
                        </a:spcAft>
                        <a:buNone/>
                      </a:pPr>
                      <a:r>
                        <a:rPr lang="en" sz="1200">
                          <a:solidFill>
                            <a:schemeClr val="dk1"/>
                          </a:solidFill>
                        </a:rPr>
                        <a:t>Rinkeby - chainID 4</a:t>
                      </a:r>
                      <a:endParaRPr sz="1200">
                        <a:solidFill>
                          <a:schemeClr val="dk1"/>
                        </a:solidFill>
                      </a:endParaRPr>
                    </a:p>
                    <a:p>
                      <a:pPr indent="0" lvl="0" marL="0" rtl="0" algn="l">
                        <a:spcBef>
                          <a:spcPts val="0"/>
                        </a:spcBef>
                        <a:spcAft>
                          <a:spcPts val="0"/>
                        </a:spcAft>
                        <a:buNone/>
                      </a:pPr>
                      <a:r>
                        <a:rPr lang="en" sz="1200">
                          <a:solidFill>
                            <a:schemeClr val="dk1"/>
                          </a:solidFill>
                        </a:rPr>
                        <a:t>Kovan - chainID 42</a:t>
                      </a:r>
                      <a:endParaRPr sz="1200"/>
                    </a:p>
                  </a:txBody>
                  <a:tcPr marT="91425" marB="91425" marR="91425" marL="91425"/>
                </a:tc>
              </a:tr>
              <a:tr h="636650">
                <a:tc>
                  <a:txBody>
                    <a:bodyPr>
                      <a:noAutofit/>
                    </a:bodyPr>
                    <a:lstStyle/>
                    <a:p>
                      <a:pPr indent="0" lvl="0" marL="0" rtl="0" algn="l">
                        <a:spcBef>
                          <a:spcPts val="0"/>
                        </a:spcBef>
                        <a:spcAft>
                          <a:spcPts val="0"/>
                        </a:spcAft>
                        <a:buNone/>
                      </a:pPr>
                      <a:r>
                        <a:rPr lang="en" sz="1200">
                          <a:solidFill>
                            <a:schemeClr val="dk1"/>
                          </a:solidFill>
                        </a:rPr>
                        <a:t>Private Network</a:t>
                      </a:r>
                      <a:endParaRPr sz="1200"/>
                    </a:p>
                  </a:txBody>
                  <a:tcPr marT="91425" marB="91425" marR="91425" marL="91425"/>
                </a:tc>
                <a:tc>
                  <a:txBody>
                    <a:bodyPr>
                      <a:noAutofit/>
                    </a:bodyPr>
                    <a:lstStyle/>
                    <a:p>
                      <a:pPr indent="0" lvl="0" marL="0" rtl="0" algn="l">
                        <a:spcBef>
                          <a:spcPts val="0"/>
                        </a:spcBef>
                        <a:spcAft>
                          <a:spcPts val="0"/>
                        </a:spcAft>
                        <a:buNone/>
                      </a:pPr>
                      <a:r>
                        <a:rPr lang="en" sz="1200">
                          <a:solidFill>
                            <a:schemeClr val="dk1"/>
                          </a:solidFill>
                        </a:rPr>
                        <a:t>Private Blockchain</a:t>
                      </a:r>
                      <a:endParaRPr sz="1200"/>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311700" y="38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 </a:t>
            </a:r>
            <a:r>
              <a:rPr lang="en"/>
              <a:t>Development Environment</a:t>
            </a:r>
            <a:endParaRPr/>
          </a:p>
        </p:txBody>
      </p:sp>
      <p:graphicFrame>
        <p:nvGraphicFramePr>
          <p:cNvPr id="454" name="Google Shape;454;p61"/>
          <p:cNvGraphicFramePr/>
          <p:nvPr/>
        </p:nvGraphicFramePr>
        <p:xfrm>
          <a:off x="478338" y="611550"/>
          <a:ext cx="3000000" cy="3000000"/>
        </p:xfrm>
        <a:graphic>
          <a:graphicData uri="http://schemas.openxmlformats.org/drawingml/2006/table">
            <a:tbl>
              <a:tblPr>
                <a:noFill/>
                <a:tableStyleId>{34FBD812-BAD9-42D5-85E1-8C32AB4CFC47}</a:tableStyleId>
              </a:tblPr>
              <a:tblGrid>
                <a:gridCol w="2423150"/>
                <a:gridCol w="5995575"/>
              </a:tblGrid>
              <a:tr h="296450">
                <a:tc>
                  <a:txBody>
                    <a:bodyPr>
                      <a:noAutofit/>
                    </a:bodyPr>
                    <a:lstStyle/>
                    <a:p>
                      <a:pPr indent="0" lvl="0" marL="0" rtl="0" algn="l">
                        <a:spcBef>
                          <a:spcPts val="0"/>
                        </a:spcBef>
                        <a:spcAft>
                          <a:spcPts val="0"/>
                        </a:spcAft>
                        <a:buNone/>
                      </a:pPr>
                      <a:r>
                        <a:rPr lang="en" sz="1100"/>
                        <a:t>What?</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645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Install Homebrew</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rgbClr val="1155CC"/>
                          </a:solidFill>
                          <a:hlinkClick r:id="rId3"/>
                        </a:rPr>
                        <a:t>Homebrew</a:t>
                      </a:r>
                      <a:r>
                        <a:rPr lang="en" sz="1100">
                          <a:solidFill>
                            <a:schemeClr val="dk1"/>
                          </a:solidFill>
                        </a:rPr>
                        <a:t>  is package manager for macOS. It helps install packages that Apple didn’t provide.</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6450">
                <a:tc>
                  <a:txBody>
                    <a:bodyPr>
                      <a:noAutofit/>
                    </a:bodyPr>
                    <a:lstStyle/>
                    <a:p>
                      <a:pPr indent="0" lvl="0" marL="0" rtl="0" algn="l">
                        <a:spcBef>
                          <a:spcPts val="0"/>
                        </a:spcBef>
                        <a:spcAft>
                          <a:spcPts val="0"/>
                        </a:spcAft>
                        <a:buNone/>
                      </a:pPr>
                      <a:r>
                        <a:rPr i="1" lang="en" sz="1100"/>
                        <a:t>Brew install node</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t>
                      </a:r>
                      <a:r>
                        <a:rPr lang="en" sz="1100" u="sng">
                          <a:solidFill>
                            <a:srgbClr val="1155CC"/>
                          </a:solidFill>
                          <a:hlinkClick r:id="rId4"/>
                        </a:rPr>
                        <a:t>NodeJS</a:t>
                      </a:r>
                      <a:r>
                        <a:rPr lang="en" sz="1100"/>
                        <a:t> is JavaScript runtime built on Chrome's V8 JavaScript engine.</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66725">
                <a:tc>
                  <a:txBody>
                    <a:bodyPr>
                      <a:noAutofit/>
                    </a:bodyPr>
                    <a:lstStyle/>
                    <a:p>
                      <a:pPr indent="0" lvl="0" marL="0" rtl="0" algn="l">
                        <a:spcBef>
                          <a:spcPts val="0"/>
                        </a:spcBef>
                        <a:spcAft>
                          <a:spcPts val="0"/>
                        </a:spcAft>
                        <a:buClr>
                          <a:schemeClr val="dk1"/>
                        </a:buClr>
                        <a:buSzPts val="1100"/>
                        <a:buFont typeface="Arial"/>
                        <a:buNone/>
                      </a:pPr>
                      <a:r>
                        <a:rPr i="1" lang="en" sz="1100">
                          <a:solidFill>
                            <a:schemeClr val="dk1"/>
                          </a:solidFill>
                        </a:rPr>
                        <a:t>Install npm</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rgbClr val="1155CC"/>
                          </a:solidFill>
                          <a:hlinkClick r:id="rId5"/>
                        </a:rPr>
                        <a:t>NPM</a:t>
                      </a:r>
                      <a:r>
                        <a:rPr lang="en" sz="1100">
                          <a:solidFill>
                            <a:schemeClr val="dk1"/>
                          </a:solidFill>
                        </a:rPr>
                        <a:t> is package manager for JavaScript. It helps install tools like truffle, solidity, ganache-cli. Npm gets installed with NodeJS.</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6450">
                <a:tc>
                  <a:txBody>
                    <a:bodyPr>
                      <a:noAutofit/>
                    </a:bodyPr>
                    <a:lstStyle/>
                    <a:p>
                      <a:pPr indent="0" lvl="0" marL="0" rtl="0" algn="l">
                        <a:spcBef>
                          <a:spcPts val="0"/>
                        </a:spcBef>
                        <a:spcAft>
                          <a:spcPts val="0"/>
                        </a:spcAft>
                        <a:buNone/>
                      </a:pPr>
                      <a:r>
                        <a:rPr i="1" lang="en" sz="1100"/>
                        <a:t>Npm install</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install </a:t>
                      </a:r>
                      <a:r>
                        <a:rPr lang="en" sz="1100" u="sng"/>
                        <a:t>all</a:t>
                      </a:r>
                      <a:r>
                        <a:rPr lang="en" sz="1100"/>
                        <a:t> dependencies.</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6450">
                <a:tc>
                  <a:txBody>
                    <a:bodyPr>
                      <a:noAutofit/>
                    </a:bodyPr>
                    <a:lstStyle/>
                    <a:p>
                      <a:pPr indent="0" lvl="0" marL="0" rtl="0" algn="l">
                        <a:spcBef>
                          <a:spcPts val="0"/>
                        </a:spcBef>
                        <a:spcAft>
                          <a:spcPts val="0"/>
                        </a:spcAft>
                        <a:buNone/>
                      </a:pPr>
                      <a:r>
                        <a:rPr i="1" lang="en" sz="1100"/>
                        <a:t>Install git</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t>
                      </a:r>
                      <a:r>
                        <a:rPr lang="en" sz="1100" u="sng">
                          <a:solidFill>
                            <a:srgbClr val="1155CC"/>
                          </a:solidFill>
                          <a:hlinkClick r:id="rId6"/>
                        </a:rPr>
                        <a:t>Git</a:t>
                      </a:r>
                      <a:r>
                        <a:rPr lang="en" sz="1100"/>
                        <a:t> helps with version controlling.</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637025">
                <a:tc>
                  <a:txBody>
                    <a:bodyPr>
                      <a:noAutofit/>
                    </a:bodyPr>
                    <a:lstStyle/>
                    <a:p>
                      <a:pPr indent="0" lvl="0" marL="0" rtl="0" algn="l">
                        <a:spcBef>
                          <a:spcPts val="0"/>
                        </a:spcBef>
                        <a:spcAft>
                          <a:spcPts val="0"/>
                        </a:spcAft>
                        <a:buNone/>
                      </a:pPr>
                      <a:r>
                        <a:rPr i="1" lang="en" sz="1100">
                          <a:solidFill>
                            <a:schemeClr val="dk1"/>
                          </a:solidFill>
                        </a:rPr>
                        <a:t>Sudo npm install -g truffle</a:t>
                      </a:r>
                      <a:endParaRPr i="1" sz="1100">
                        <a:solidFill>
                          <a:schemeClr val="dk1"/>
                        </a:solidFill>
                      </a:endParaRPr>
                    </a:p>
                    <a:p>
                      <a:pPr indent="0" lvl="0" marL="0" rtl="0" algn="l">
                        <a:spcBef>
                          <a:spcPts val="0"/>
                        </a:spcBef>
                        <a:spcAft>
                          <a:spcPts val="0"/>
                        </a:spcAft>
                        <a:buNone/>
                      </a:pPr>
                      <a:r>
                        <a:rPr lang="en" sz="1100">
                          <a:solidFill>
                            <a:schemeClr val="dk1"/>
                          </a:solidFill>
                        </a:rPr>
                        <a:t>(-g = global)</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rgbClr val="1155CC"/>
                          </a:solidFill>
                          <a:hlinkClick r:id="rId7"/>
                        </a:rPr>
                        <a:t>Truffle</a:t>
                      </a:r>
                      <a:r>
                        <a:rPr lang="en" sz="1100">
                          <a:solidFill>
                            <a:schemeClr val="dk1"/>
                          </a:solidFill>
                        </a:rPr>
                        <a:t> is a world class development environment, testing framework and asset pipeline for blockchains using the Ethereum Virtual Machine (EVM), aiming to make life as a developer easier.</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637025">
                <a:tc>
                  <a:txBody>
                    <a:bodyPr>
                      <a:noAutofit/>
                    </a:bodyPr>
                    <a:lstStyle/>
                    <a:p>
                      <a:pPr indent="0" lvl="0" marL="0" rtl="0" algn="l">
                        <a:spcBef>
                          <a:spcPts val="0"/>
                        </a:spcBef>
                        <a:spcAft>
                          <a:spcPts val="0"/>
                        </a:spcAft>
                        <a:buNone/>
                      </a:pPr>
                      <a:r>
                        <a:rPr i="1" lang="en" sz="1100"/>
                        <a:t>Sudo npm install solc</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t>
                      </a:r>
                      <a:r>
                        <a:rPr lang="en" sz="1100" u="sng">
                          <a:solidFill>
                            <a:srgbClr val="1155CC"/>
                          </a:solidFill>
                          <a:hlinkClick r:id="rId8"/>
                        </a:rPr>
                        <a:t>Solidity</a:t>
                      </a:r>
                      <a:r>
                        <a:rPr lang="en" sz="1100"/>
                        <a:t> is contract-oriented, high-level language for implementing smart contracts. It was influenced by C++, Python and JavaScript and is designed to target the Ethereum Virtual Machine (EVM).</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66725">
                <a:tc>
                  <a:txBody>
                    <a:bodyPr>
                      <a:noAutofit/>
                    </a:bodyPr>
                    <a:lstStyle/>
                    <a:p>
                      <a:pPr indent="0" lvl="0" marL="0" rtl="0" algn="l">
                        <a:spcBef>
                          <a:spcPts val="0"/>
                        </a:spcBef>
                        <a:spcAft>
                          <a:spcPts val="0"/>
                        </a:spcAft>
                        <a:buNone/>
                      </a:pPr>
                      <a:r>
                        <a:rPr lang="en" sz="1100"/>
                        <a:t>Install Ganache</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rgbClr val="1155CC"/>
                          </a:solidFill>
                          <a:hlinkClick r:id="rId9"/>
                        </a:rPr>
                        <a:t>Ganache</a:t>
                      </a:r>
                      <a:r>
                        <a:rPr lang="en" sz="1100">
                          <a:solidFill>
                            <a:schemeClr val="dk1"/>
                          </a:solidFill>
                        </a:rPr>
                        <a:t> is personal blockchain for Ethereum development you can use to deploy contracts, develop your applications, and run tests.</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62275">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Install Metamask</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rgbClr val="1155CC"/>
                          </a:solidFill>
                          <a:hlinkClick r:id="rId10"/>
                        </a:rPr>
                        <a:t>Metamask</a:t>
                      </a:r>
                      <a:r>
                        <a:rPr lang="en" sz="1100">
                          <a:solidFill>
                            <a:schemeClr val="dk1"/>
                          </a:solidFill>
                        </a:rPr>
                        <a:t> is required to send transactions.</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62275">
                <a:tc>
                  <a:txBody>
                    <a:bodyPr>
                      <a:noAutofit/>
                    </a:bodyPr>
                    <a:lstStyle/>
                    <a:p>
                      <a:pPr indent="0" lvl="0" marL="0" rtl="0" algn="l">
                        <a:spcBef>
                          <a:spcPts val="0"/>
                        </a:spcBef>
                        <a:spcAft>
                          <a:spcPts val="0"/>
                        </a:spcAft>
                        <a:buNone/>
                      </a:pPr>
                      <a:r>
                        <a:rPr lang="en" sz="1100">
                          <a:solidFill>
                            <a:schemeClr val="dk1"/>
                          </a:solidFill>
                        </a:rPr>
                        <a:t>Install Mythril</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rgbClr val="1155CC"/>
                          </a:solidFill>
                          <a:hlinkClick r:id="rId11"/>
                        </a:rPr>
                        <a:t>Mythril</a:t>
                      </a:r>
                      <a:r>
                        <a:rPr lang="en" sz="1100">
                          <a:solidFill>
                            <a:schemeClr val="dk1"/>
                          </a:solidFill>
                        </a:rPr>
                        <a:t> helps to check security vulnerabilities.</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32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Money?</a:t>
            </a:r>
            <a:endParaRPr/>
          </a:p>
        </p:txBody>
      </p:sp>
      <p:cxnSp>
        <p:nvCxnSpPr>
          <p:cNvPr id="100" name="Google Shape;100;p17"/>
          <p:cNvCxnSpPr/>
          <p:nvPr/>
        </p:nvCxnSpPr>
        <p:spPr>
          <a:xfrm flipH="1" rot="10800000">
            <a:off x="95350" y="3007616"/>
            <a:ext cx="8782200" cy="11100"/>
          </a:xfrm>
          <a:prstGeom prst="straightConnector1">
            <a:avLst/>
          </a:prstGeom>
          <a:noFill/>
          <a:ln cap="flat" cmpd="sng" w="19050">
            <a:solidFill>
              <a:schemeClr val="dk1"/>
            </a:solidFill>
            <a:prstDash val="dot"/>
            <a:round/>
            <a:headEnd len="sm" w="sm" type="none"/>
            <a:tailEnd len="sm" w="sm" type="none"/>
          </a:ln>
        </p:spPr>
      </p:cxnSp>
      <p:grpSp>
        <p:nvGrpSpPr>
          <p:cNvPr id="101" name="Google Shape;101;p17"/>
          <p:cNvGrpSpPr/>
          <p:nvPr/>
        </p:nvGrpSpPr>
        <p:grpSpPr>
          <a:xfrm>
            <a:off x="323950" y="1809871"/>
            <a:ext cx="196200" cy="1306800"/>
            <a:chOff x="648675" y="1657471"/>
            <a:chExt cx="196200" cy="1306800"/>
          </a:xfrm>
        </p:grpSpPr>
        <p:sp>
          <p:nvSpPr>
            <p:cNvPr id="102" name="Google Shape;102;p17"/>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7"/>
            <p:cNvCxnSpPr>
              <a:stCxn id="10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grpSp>
        <p:nvGrpSpPr>
          <p:cNvPr id="104" name="Google Shape;104;p17"/>
          <p:cNvGrpSpPr/>
          <p:nvPr/>
        </p:nvGrpSpPr>
        <p:grpSpPr>
          <a:xfrm>
            <a:off x="1689200" y="2899696"/>
            <a:ext cx="196200" cy="1404905"/>
            <a:chOff x="2512925" y="2768371"/>
            <a:chExt cx="196200" cy="1404905"/>
          </a:xfrm>
        </p:grpSpPr>
        <p:cxnSp>
          <p:nvCxnSpPr>
            <p:cNvPr id="105" name="Google Shape;105;p17"/>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06" name="Google Shape;106;p17"/>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7"/>
          <p:cNvGrpSpPr/>
          <p:nvPr/>
        </p:nvGrpSpPr>
        <p:grpSpPr>
          <a:xfrm>
            <a:off x="3192850" y="1711783"/>
            <a:ext cx="196200" cy="1404900"/>
            <a:chOff x="4279200" y="1559371"/>
            <a:chExt cx="196200" cy="1404900"/>
          </a:xfrm>
        </p:grpSpPr>
        <p:cxnSp>
          <p:nvCxnSpPr>
            <p:cNvPr id="108" name="Google Shape;108;p17"/>
            <p:cNvCxnSpPr>
              <a:stCxn id="109"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09" name="Google Shape;109;p17"/>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7"/>
          <p:cNvGrpSpPr/>
          <p:nvPr/>
        </p:nvGrpSpPr>
        <p:grpSpPr>
          <a:xfrm>
            <a:off x="4531275" y="2899696"/>
            <a:ext cx="196200" cy="1404905"/>
            <a:chOff x="6045475" y="2768371"/>
            <a:chExt cx="196200" cy="1404905"/>
          </a:xfrm>
        </p:grpSpPr>
        <p:cxnSp>
          <p:nvCxnSpPr>
            <p:cNvPr id="111" name="Google Shape;111;p17"/>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12" name="Google Shape;112;p17"/>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ttp://www.publicdomainpictures.net/pictures/180000/velka/cow-1464447455A8R.jpg" id="113" name="Google Shape;113;p17">
            <a:hlinkClick r:id="rId3"/>
          </p:cNvPr>
          <p:cNvPicPr preferRelativeResize="0"/>
          <p:nvPr/>
        </p:nvPicPr>
        <p:blipFill>
          <a:blip r:embed="rId4">
            <a:alphaModFix/>
          </a:blip>
          <a:stretch>
            <a:fillRect/>
          </a:stretch>
        </p:blipFill>
        <p:spPr>
          <a:xfrm>
            <a:off x="520152" y="1246314"/>
            <a:ext cx="1530475" cy="1020325"/>
          </a:xfrm>
          <a:prstGeom prst="rect">
            <a:avLst/>
          </a:prstGeom>
          <a:noFill/>
          <a:ln>
            <a:noFill/>
          </a:ln>
        </p:spPr>
      </p:pic>
      <p:pic>
        <p:nvPicPr>
          <p:cNvPr descr="https://upload.wikimedia.org/wikipedia/commons/7/7e/Korean_sea_salt.jpg" id="114" name="Google Shape;114;p17">
            <a:hlinkClick r:id="rId5"/>
          </p:cNvPr>
          <p:cNvPicPr preferRelativeResize="0"/>
          <p:nvPr/>
        </p:nvPicPr>
        <p:blipFill>
          <a:blip r:embed="rId6">
            <a:alphaModFix/>
          </a:blip>
          <a:stretch>
            <a:fillRect/>
          </a:stretch>
        </p:blipFill>
        <p:spPr>
          <a:xfrm>
            <a:off x="1885400" y="3803096"/>
            <a:ext cx="1530474" cy="1020329"/>
          </a:xfrm>
          <a:prstGeom prst="rect">
            <a:avLst/>
          </a:prstGeom>
          <a:noFill/>
          <a:ln>
            <a:noFill/>
          </a:ln>
        </p:spPr>
      </p:pic>
      <p:pic>
        <p:nvPicPr>
          <p:cNvPr descr="https://upload.wikimedia.org/wikipedia/commons/6/60/Gold_Ingots_on_white_background.jpg" id="115" name="Google Shape;115;p17">
            <a:hlinkClick r:id="rId7"/>
          </p:cNvPr>
          <p:cNvPicPr preferRelativeResize="0"/>
          <p:nvPr/>
        </p:nvPicPr>
        <p:blipFill>
          <a:blip r:embed="rId8">
            <a:alphaModFix/>
          </a:blip>
          <a:stretch>
            <a:fillRect/>
          </a:stretch>
        </p:blipFill>
        <p:spPr>
          <a:xfrm>
            <a:off x="4727463" y="3775749"/>
            <a:ext cx="1530474" cy="924464"/>
          </a:xfrm>
          <a:prstGeom prst="rect">
            <a:avLst/>
          </a:prstGeom>
          <a:noFill/>
          <a:ln>
            <a:noFill/>
          </a:ln>
        </p:spPr>
      </p:pic>
      <p:grpSp>
        <p:nvGrpSpPr>
          <p:cNvPr id="116" name="Google Shape;116;p17"/>
          <p:cNvGrpSpPr/>
          <p:nvPr/>
        </p:nvGrpSpPr>
        <p:grpSpPr>
          <a:xfrm>
            <a:off x="6322263" y="1711771"/>
            <a:ext cx="196200" cy="1404900"/>
            <a:chOff x="4279200" y="1559371"/>
            <a:chExt cx="196200" cy="1404900"/>
          </a:xfrm>
        </p:grpSpPr>
        <p:cxnSp>
          <p:nvCxnSpPr>
            <p:cNvPr id="117" name="Google Shape;117;p17"/>
            <p:cNvCxnSpPr>
              <a:stCxn id="118"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18" name="Google Shape;118;p17"/>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ttps://c1.staticflickr.com/9/8821/17121925920_f09ccf01fc_b.jpg" id="119" name="Google Shape;119;p17">
            <a:hlinkClick r:id="rId9"/>
          </p:cNvPr>
          <p:cNvPicPr preferRelativeResize="0"/>
          <p:nvPr/>
        </p:nvPicPr>
        <p:blipFill>
          <a:blip r:embed="rId10">
            <a:alphaModFix/>
          </a:blip>
          <a:stretch>
            <a:fillRect/>
          </a:stretch>
        </p:blipFill>
        <p:spPr>
          <a:xfrm>
            <a:off x="6518475" y="1361099"/>
            <a:ext cx="1282843" cy="846875"/>
          </a:xfrm>
          <a:prstGeom prst="rect">
            <a:avLst/>
          </a:prstGeom>
          <a:noFill/>
          <a:ln>
            <a:noFill/>
          </a:ln>
        </p:spPr>
      </p:pic>
      <p:pic>
        <p:nvPicPr>
          <p:cNvPr descr="http://www.publicdomainpictures.net/pictures/10000/velka/1-1248777914MDp2.jpg" id="120" name="Google Shape;120;p17">
            <a:hlinkClick r:id="rId11"/>
          </p:cNvPr>
          <p:cNvPicPr preferRelativeResize="0"/>
          <p:nvPr/>
        </p:nvPicPr>
        <p:blipFill>
          <a:blip r:embed="rId12">
            <a:alphaModFix/>
          </a:blip>
          <a:stretch>
            <a:fillRect/>
          </a:stretch>
        </p:blipFill>
        <p:spPr>
          <a:xfrm>
            <a:off x="3362238" y="1186650"/>
            <a:ext cx="1530499" cy="1020325"/>
          </a:xfrm>
          <a:prstGeom prst="rect">
            <a:avLst/>
          </a:prstGeom>
          <a:noFill/>
          <a:ln>
            <a:noFill/>
          </a:ln>
        </p:spPr>
      </p:pic>
      <p:sp>
        <p:nvSpPr>
          <p:cNvPr id="121" name="Google Shape;121;p17"/>
          <p:cNvSpPr txBox="1"/>
          <p:nvPr/>
        </p:nvSpPr>
        <p:spPr>
          <a:xfrm>
            <a:off x="685388" y="2374975"/>
            <a:ext cx="12000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Cattle</a:t>
            </a:r>
            <a:endParaRPr/>
          </a:p>
        </p:txBody>
      </p:sp>
      <p:sp>
        <p:nvSpPr>
          <p:cNvPr id="122" name="Google Shape;122;p17"/>
          <p:cNvSpPr txBox="1"/>
          <p:nvPr/>
        </p:nvSpPr>
        <p:spPr>
          <a:xfrm>
            <a:off x="2050625" y="3415025"/>
            <a:ext cx="12000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Salt</a:t>
            </a:r>
            <a:endParaRPr/>
          </a:p>
        </p:txBody>
      </p:sp>
      <p:sp>
        <p:nvSpPr>
          <p:cNvPr id="123" name="Google Shape;123;p17"/>
          <p:cNvSpPr txBox="1"/>
          <p:nvPr/>
        </p:nvSpPr>
        <p:spPr>
          <a:xfrm>
            <a:off x="3527475" y="2315300"/>
            <a:ext cx="12000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Shells</a:t>
            </a:r>
            <a:endParaRPr/>
          </a:p>
        </p:txBody>
      </p:sp>
      <p:sp>
        <p:nvSpPr>
          <p:cNvPr id="124" name="Google Shape;124;p17"/>
          <p:cNvSpPr txBox="1"/>
          <p:nvPr/>
        </p:nvSpPr>
        <p:spPr>
          <a:xfrm>
            <a:off x="4892688" y="3305750"/>
            <a:ext cx="12000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Gold</a:t>
            </a:r>
            <a:endParaRPr/>
          </a:p>
        </p:txBody>
      </p:sp>
      <p:sp>
        <p:nvSpPr>
          <p:cNvPr id="125" name="Google Shape;125;p17"/>
          <p:cNvSpPr txBox="1"/>
          <p:nvPr/>
        </p:nvSpPr>
        <p:spPr>
          <a:xfrm>
            <a:off x="6426238" y="2327000"/>
            <a:ext cx="146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Paper Money / Cash</a:t>
            </a:r>
            <a:endParaRPr/>
          </a:p>
        </p:txBody>
      </p:sp>
      <p:grpSp>
        <p:nvGrpSpPr>
          <p:cNvPr id="126" name="Google Shape;126;p17"/>
          <p:cNvGrpSpPr/>
          <p:nvPr/>
        </p:nvGrpSpPr>
        <p:grpSpPr>
          <a:xfrm>
            <a:off x="7924375" y="2899696"/>
            <a:ext cx="196200" cy="1404905"/>
            <a:chOff x="6045475" y="2768371"/>
            <a:chExt cx="196200" cy="1404905"/>
          </a:xfrm>
        </p:grpSpPr>
        <p:cxnSp>
          <p:nvCxnSpPr>
            <p:cNvPr id="127" name="Google Shape;127;p17"/>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28" name="Google Shape;128;p17"/>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ttps://upload.wikimedia.org/wikipedia/commons/thumb/4/46/Bitcoin.svg/2000px-Bitcoin.svg.png" id="129" name="Google Shape;129;p17">
            <a:hlinkClick r:id="rId13"/>
          </p:cNvPr>
          <p:cNvPicPr preferRelativeResize="0"/>
          <p:nvPr/>
        </p:nvPicPr>
        <p:blipFill>
          <a:blip r:embed="rId14">
            <a:alphaModFix/>
          </a:blip>
          <a:stretch>
            <a:fillRect/>
          </a:stretch>
        </p:blipFill>
        <p:spPr>
          <a:xfrm>
            <a:off x="8100925" y="3889825"/>
            <a:ext cx="846875" cy="846875"/>
          </a:xfrm>
          <a:prstGeom prst="rect">
            <a:avLst/>
          </a:prstGeom>
          <a:noFill/>
          <a:ln>
            <a:noFill/>
          </a:ln>
        </p:spPr>
      </p:pic>
      <p:sp>
        <p:nvSpPr>
          <p:cNvPr id="130" name="Google Shape;130;p17"/>
          <p:cNvSpPr txBox="1"/>
          <p:nvPr/>
        </p:nvSpPr>
        <p:spPr>
          <a:xfrm>
            <a:off x="7924363" y="3300800"/>
            <a:ext cx="12000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Bitcoin</a:t>
            </a:r>
            <a:endParaRPr/>
          </a:p>
        </p:txBody>
      </p:sp>
      <p:cxnSp>
        <p:nvCxnSpPr>
          <p:cNvPr id="131" name="Google Shape;131;p17"/>
          <p:cNvCxnSpPr/>
          <p:nvPr/>
        </p:nvCxnSpPr>
        <p:spPr>
          <a:xfrm>
            <a:off x="6257925" y="971425"/>
            <a:ext cx="22800" cy="3852000"/>
          </a:xfrm>
          <a:prstGeom prst="straightConnector1">
            <a:avLst/>
          </a:prstGeom>
          <a:noFill/>
          <a:ln cap="flat" cmpd="sng" w="9525">
            <a:solidFill>
              <a:srgbClr val="FF0000"/>
            </a:solidFill>
            <a:prstDash val="dash"/>
            <a:round/>
            <a:headEnd len="med" w="med" type="none"/>
            <a:tailEnd len="med" w="med" type="none"/>
          </a:ln>
        </p:spPr>
      </p:cxnSp>
      <p:cxnSp>
        <p:nvCxnSpPr>
          <p:cNvPr id="132" name="Google Shape;132;p17"/>
          <p:cNvCxnSpPr/>
          <p:nvPr/>
        </p:nvCxnSpPr>
        <p:spPr>
          <a:xfrm>
            <a:off x="7872225" y="971425"/>
            <a:ext cx="22800" cy="3852000"/>
          </a:xfrm>
          <a:prstGeom prst="straightConnector1">
            <a:avLst/>
          </a:prstGeom>
          <a:noFill/>
          <a:ln cap="flat" cmpd="sng" w="9525">
            <a:solidFill>
              <a:srgbClr val="FF0000"/>
            </a:solidFill>
            <a:prstDash val="dash"/>
            <a:round/>
            <a:headEnd len="med" w="med" type="none"/>
            <a:tailEnd len="med" w="med" type="none"/>
          </a:ln>
        </p:spPr>
      </p:cxnSp>
      <p:sp>
        <p:nvSpPr>
          <p:cNvPr id="133" name="Google Shape;133;p17"/>
          <p:cNvSpPr txBox="1"/>
          <p:nvPr/>
        </p:nvSpPr>
        <p:spPr>
          <a:xfrm>
            <a:off x="5105600" y="971425"/>
            <a:ext cx="120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Government</a:t>
            </a:r>
            <a:endParaRPr sz="1200">
              <a:solidFill>
                <a:srgbClr val="FF0000"/>
              </a:solidFill>
            </a:endParaRPr>
          </a:p>
          <a:p>
            <a:pPr indent="0" lvl="0" marL="0" rtl="0" algn="ctr">
              <a:spcBef>
                <a:spcPts val="0"/>
              </a:spcBef>
              <a:spcAft>
                <a:spcPts val="0"/>
              </a:spcAft>
              <a:buNone/>
            </a:pPr>
            <a:r>
              <a:rPr lang="en" sz="1200">
                <a:solidFill>
                  <a:srgbClr val="FF0000"/>
                </a:solidFill>
              </a:rPr>
              <a:t>moves into money</a:t>
            </a:r>
            <a:endParaRPr sz="1200">
              <a:solidFill>
                <a:srgbClr val="FF0000"/>
              </a:solidFill>
            </a:endParaRPr>
          </a:p>
        </p:txBody>
      </p:sp>
      <p:sp>
        <p:nvSpPr>
          <p:cNvPr id="134" name="Google Shape;134;p17"/>
          <p:cNvSpPr txBox="1"/>
          <p:nvPr/>
        </p:nvSpPr>
        <p:spPr>
          <a:xfrm>
            <a:off x="7872224" y="971425"/>
            <a:ext cx="11385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Government</a:t>
            </a:r>
            <a:endParaRPr sz="1200">
              <a:solidFill>
                <a:srgbClr val="FF0000"/>
              </a:solidFill>
            </a:endParaRPr>
          </a:p>
          <a:p>
            <a:pPr indent="0" lvl="0" marL="0" rtl="0" algn="ctr">
              <a:spcBef>
                <a:spcPts val="0"/>
              </a:spcBef>
              <a:spcAft>
                <a:spcPts val="0"/>
              </a:spcAft>
              <a:buNone/>
            </a:pPr>
            <a:r>
              <a:rPr lang="en" sz="1200">
                <a:solidFill>
                  <a:srgbClr val="FF0000"/>
                </a:solidFill>
              </a:rPr>
              <a:t>moves out of money</a:t>
            </a:r>
            <a:endParaRPr sz="12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311700" y="8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Test Project</a:t>
            </a:r>
            <a:endParaRPr/>
          </a:p>
        </p:txBody>
      </p:sp>
      <p:graphicFrame>
        <p:nvGraphicFramePr>
          <p:cNvPr id="460" name="Google Shape;460;p62"/>
          <p:cNvGraphicFramePr/>
          <p:nvPr/>
        </p:nvGraphicFramePr>
        <p:xfrm>
          <a:off x="468888" y="724900"/>
          <a:ext cx="3000000" cy="3000000"/>
        </p:xfrm>
        <a:graphic>
          <a:graphicData uri="http://schemas.openxmlformats.org/drawingml/2006/table">
            <a:tbl>
              <a:tblPr>
                <a:noFill/>
                <a:tableStyleId>{34FBD812-BAD9-42D5-85E1-8C32AB4CFC47}</a:tableStyleId>
              </a:tblPr>
              <a:tblGrid>
                <a:gridCol w="2423150"/>
                <a:gridCol w="5995575"/>
              </a:tblGrid>
              <a:tr h="290025">
                <a:tc>
                  <a:txBody>
                    <a:bodyPr>
                      <a:noAutofit/>
                    </a:bodyPr>
                    <a:lstStyle/>
                    <a:p>
                      <a:pPr indent="0" lvl="0" marL="0" rtl="0" algn="l">
                        <a:spcBef>
                          <a:spcPts val="0"/>
                        </a:spcBef>
                        <a:spcAft>
                          <a:spcPts val="0"/>
                        </a:spcAft>
                        <a:buNone/>
                      </a:pPr>
                      <a:r>
                        <a:rPr lang="en" sz="1100"/>
                        <a:t>What?</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Clr>
                          <a:schemeClr val="dk1"/>
                        </a:buClr>
                        <a:buSzPts val="1100"/>
                        <a:buFont typeface="Arial"/>
                        <a:buNone/>
                      </a:pPr>
                      <a:r>
                        <a:rPr i="1" lang="en" sz="1100">
                          <a:solidFill>
                            <a:schemeClr val="dk1"/>
                          </a:solidFill>
                        </a:rPr>
                        <a:t>mkdir test</a:t>
                      </a:r>
                      <a:endParaRPr i="1" sz="1100">
                        <a:solidFill>
                          <a:schemeClr val="dk1"/>
                        </a:solidFill>
                      </a:endParaRPr>
                    </a:p>
                    <a:p>
                      <a:pPr indent="0" lvl="0" marL="0" rtl="0" algn="l">
                        <a:spcBef>
                          <a:spcPts val="0"/>
                        </a:spcBef>
                        <a:spcAft>
                          <a:spcPts val="0"/>
                        </a:spcAft>
                        <a:buClr>
                          <a:schemeClr val="dk1"/>
                        </a:buClr>
                        <a:buSzPts val="1100"/>
                        <a:buFont typeface="Arial"/>
                        <a:buNone/>
                      </a:pPr>
                      <a:r>
                        <a:rPr i="1" lang="en" sz="1100">
                          <a:solidFill>
                            <a:schemeClr val="dk1"/>
                          </a:solidFill>
                        </a:rPr>
                        <a:t>cd test</a:t>
                      </a:r>
                      <a:endParaRPr i="1"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To make directory where truffle project will be set up.</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Npm install</a:t>
                      </a:r>
                      <a:endParaRPr i="1"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install all dependencies.</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init (optional)</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Initialize a default truffle project inside a folder. It creates all truffle files and folder required for a truffle project.</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unbox react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unbox React files from </a:t>
                      </a:r>
                      <a:r>
                        <a:rPr lang="en" sz="1100" u="sng">
                          <a:solidFill>
                            <a:srgbClr val="1155CC"/>
                          </a:solidFill>
                          <a:hlinkClick r:id="rId3"/>
                        </a:rPr>
                        <a:t>Truffle Boxes</a:t>
                      </a:r>
                      <a:r>
                        <a:rPr lang="en" sz="1100"/>
                        <a:t> (which provides list of example projects).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Git init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initialize git repository.</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Touch .gitignore</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create new file to tell git which files it should ignore while doing commit.</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lang="en" sz="1100"/>
                        <a:t>Open .gitignore file and add:</a:t>
                      </a:r>
                      <a:endParaRPr sz="1100"/>
                    </a:p>
                    <a:p>
                      <a:pPr indent="0" lvl="0" marL="0" rtl="0" algn="l">
                        <a:spcBef>
                          <a:spcPts val="0"/>
                        </a:spcBef>
                        <a:spcAft>
                          <a:spcPts val="0"/>
                        </a:spcAft>
                        <a:buNone/>
                      </a:pPr>
                      <a:r>
                        <a:rPr i="1" lang="en" sz="1100"/>
                        <a:t>.gitignore</a:t>
                      </a:r>
                      <a:endParaRPr i="1" sz="1100"/>
                    </a:p>
                    <a:p>
                      <a:pPr indent="0" lvl="0" marL="0" rtl="0" algn="l">
                        <a:spcBef>
                          <a:spcPts val="0"/>
                        </a:spcBef>
                        <a:spcAft>
                          <a:spcPts val="0"/>
                        </a:spcAft>
                        <a:buNone/>
                      </a:pPr>
                      <a:r>
                        <a:rPr i="1" lang="en" sz="1100"/>
                        <a:t>node_modules/</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tell git to ignore ‘.gitignore’ file and ‘node_modules’ folder.</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Git status</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check status.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Git add .</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add everything to staging area.</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Git commit -m “Unboxing Truffle React”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commit with message.</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311700" y="8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Test Project (cont..)</a:t>
            </a:r>
            <a:endParaRPr/>
          </a:p>
        </p:txBody>
      </p:sp>
      <p:graphicFrame>
        <p:nvGraphicFramePr>
          <p:cNvPr id="466" name="Google Shape;466;p63"/>
          <p:cNvGraphicFramePr/>
          <p:nvPr/>
        </p:nvGraphicFramePr>
        <p:xfrm>
          <a:off x="478338" y="658775"/>
          <a:ext cx="3000000" cy="3000000"/>
        </p:xfrm>
        <a:graphic>
          <a:graphicData uri="http://schemas.openxmlformats.org/drawingml/2006/table">
            <a:tbl>
              <a:tblPr>
                <a:noFill/>
                <a:tableStyleId>{34FBD812-BAD9-42D5-85E1-8C32AB4CFC47}</a:tableStyleId>
              </a:tblPr>
              <a:tblGrid>
                <a:gridCol w="2423150"/>
                <a:gridCol w="5995575"/>
              </a:tblGrid>
              <a:tr h="290025">
                <a:tc>
                  <a:txBody>
                    <a:bodyPr>
                      <a:noAutofit/>
                    </a:bodyPr>
                    <a:lstStyle/>
                    <a:p>
                      <a:pPr indent="0" lvl="0" marL="0" rtl="0" algn="l">
                        <a:spcBef>
                          <a:spcPts val="0"/>
                        </a:spcBef>
                        <a:spcAft>
                          <a:spcPts val="0"/>
                        </a:spcAft>
                        <a:buNone/>
                      </a:pPr>
                      <a:r>
                        <a:rPr lang="en" sz="1100"/>
                        <a:t>What?</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lang="en" sz="1100">
                          <a:solidFill>
                            <a:schemeClr val="dk1"/>
                          </a:solidFill>
                        </a:rPr>
                        <a:t>Configure network setting in file: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truffle.js (for Mac)</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truffle-config.js (for Windows)</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Truffle looks for ‘development’ network by default. Ports: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Ganache-cli = 8545</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Truffle develop = 7545</a:t>
                      </a:r>
                      <a:endParaRPr sz="1100">
                        <a:solidFill>
                          <a:schemeClr val="dk1"/>
                        </a:solidFill>
                      </a:endParaRPr>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lang="en" sz="1100"/>
                        <a:t>Run Ganache</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run local blockchain instance.</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lang="en" sz="1100"/>
                        <a:t>Set Metamask</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connect to local Ganache blockchain</a:t>
                      </a:r>
                      <a:endParaRPr sz="1100"/>
                    </a:p>
                    <a:p>
                      <a:pPr indent="-298450" lvl="0" marL="457200" rtl="0" algn="l">
                        <a:spcBef>
                          <a:spcPts val="0"/>
                        </a:spcBef>
                        <a:spcAft>
                          <a:spcPts val="0"/>
                        </a:spcAft>
                        <a:buClr>
                          <a:schemeClr val="dk1"/>
                        </a:buClr>
                        <a:buSzPts val="1100"/>
                        <a:buChar char="●"/>
                      </a:pPr>
                      <a:r>
                        <a:rPr lang="en" sz="1100">
                          <a:solidFill>
                            <a:schemeClr val="dk1"/>
                          </a:solidFill>
                        </a:rPr>
                        <a:t>Copy MNEMONIC from ganache and import to metamask</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Go to settings and in ‘Net Network’ put ‘HTTP://127.0.0.1:7545’</a:t>
                      </a:r>
                      <a:endParaRPr sz="1100"/>
                    </a:p>
                  </a:txBody>
                  <a:tcPr marT="63500" marB="63500" marR="63500" marL="6350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lang="en" sz="1100"/>
                        <a:t>Go to ‘client’ folder and run:</a:t>
                      </a:r>
                      <a:endParaRPr sz="1100"/>
                    </a:p>
                    <a:p>
                      <a:pPr indent="0" lvl="0" marL="0" rtl="0" algn="l">
                        <a:spcBef>
                          <a:spcPts val="0"/>
                        </a:spcBef>
                        <a:spcAft>
                          <a:spcPts val="0"/>
                        </a:spcAft>
                        <a:buNone/>
                      </a:pPr>
                      <a:r>
                        <a:rPr i="1" lang="en" sz="1100"/>
                        <a:t>npm run start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start web server and make sure everything is working. Runs script in package.json file.</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a:t>
                      </a:r>
                      <a:r>
                        <a:rPr i="1" lang="en" sz="1100"/>
                        <a:t>console</a:t>
                      </a:r>
                      <a:r>
                        <a:rPr lang="en" sz="1100"/>
                        <a:t> (optional</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If you want to migrate to testnet or mainnet.</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develop</a:t>
                      </a:r>
                      <a:r>
                        <a:rPr lang="en" sz="1100"/>
                        <a:t> (optional)</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If you don’t need to migrate to mainnet and don't want to install and manage a separate blockchain client. Don’t need to run ganache.</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compile</a:t>
                      </a:r>
                      <a:r>
                        <a:rPr lang="en" sz="1100"/>
                        <a:t> (optional)</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create EVM Bytecode and ABI. It creates</a:t>
                      </a:r>
                      <a:r>
                        <a:rPr lang="en" sz="1100"/>
                        <a:t> “build” directory that contains “contracts” directory where json file (corresponding to each contracts) are created. These are artifacts.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migrate --reset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deploy contracts to blockchain.</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290025">
                <a:tc>
                  <a:txBody>
                    <a:bodyPr>
                      <a:noAutofit/>
                    </a:bodyPr>
                    <a:lstStyle/>
                    <a:p>
                      <a:pPr indent="0" lvl="0" marL="0" rtl="0" algn="l">
                        <a:spcBef>
                          <a:spcPts val="0"/>
                        </a:spcBef>
                        <a:spcAft>
                          <a:spcPts val="0"/>
                        </a:spcAft>
                        <a:buNone/>
                      </a:pPr>
                      <a:r>
                        <a:rPr i="1" lang="en" sz="1100"/>
                        <a:t>Truffle test</a:t>
                      </a:r>
                      <a:endParaRPr i="1"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To run tests. </a:t>
                      </a:r>
                      <a:r>
                        <a:rPr lang="en" sz="1100"/>
                        <a:t>Tests can be written in javascript or solidity. Truffle uses mocha testing framework and chai for insertions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4"/>
          <p:cNvSpPr txBox="1"/>
          <p:nvPr/>
        </p:nvSpPr>
        <p:spPr>
          <a:xfrm>
            <a:off x="4736150" y="1154700"/>
            <a:ext cx="4002900" cy="4012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Mappings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Key-value pair</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Similar to hash tables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Functions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Public (default)</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No restriction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External</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Only accessible from outside the contract (unless you use </a:t>
            </a:r>
            <a:r>
              <a:rPr b="1" lang="en" sz="1100">
                <a:solidFill>
                  <a:schemeClr val="dk1"/>
                </a:solidFill>
              </a:rPr>
              <a:t>this</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Private</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Only accessible from this contract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Internal</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Accessible by this contract and all derived contracts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Constant / View</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Just read from blockchain</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Doesn’t modify any state of contract</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No gas cost, free to execute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Pure</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Do not read or modify the state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Payable</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To receive ether</a:t>
            </a:r>
            <a:endParaRPr sz="11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72" name="Google Shape;472;p64"/>
          <p:cNvSpPr txBox="1"/>
          <p:nvPr>
            <p:ph type="title"/>
          </p:nvPr>
        </p:nvSpPr>
        <p:spPr>
          <a:xfrm>
            <a:off x="311700" y="6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Solidity</a:t>
            </a:r>
            <a:endParaRPr/>
          </a:p>
        </p:txBody>
      </p:sp>
      <p:sp>
        <p:nvSpPr>
          <p:cNvPr id="473" name="Google Shape;473;p64"/>
          <p:cNvSpPr txBox="1"/>
          <p:nvPr/>
        </p:nvSpPr>
        <p:spPr>
          <a:xfrm>
            <a:off x="474625" y="1154700"/>
            <a:ext cx="4002900" cy="3988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Statically typed, supports inheritance, libraries etc.</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Compiled language influenced by C++, Python and JavaScript.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Elementary (value) types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Boolean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Integer (int and uint 256 bits)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Address</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20 byte value with member functions</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Balance</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Transfer</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Send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Call</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Callcode - use delegateCall() instead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Delegatecall</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Byte arrays</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Fixed size byte arrays</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Dynamic size byte arrays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Enums</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User defined types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Complex types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Arrays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Structs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74" name="Google Shape;474;p64"/>
          <p:cNvSpPr txBox="1"/>
          <p:nvPr>
            <p:ph type="title"/>
          </p:nvPr>
        </p:nvSpPr>
        <p:spPr>
          <a:xfrm>
            <a:off x="311700" y="639875"/>
            <a:ext cx="8520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Programming language to write smart contract in Ethereum.</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5"/>
          <p:cNvSpPr txBox="1"/>
          <p:nvPr>
            <p:ph type="title"/>
          </p:nvPr>
        </p:nvSpPr>
        <p:spPr>
          <a:xfrm>
            <a:off x="357875" y="20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 and Memory</a:t>
            </a:r>
            <a:endParaRPr/>
          </a:p>
        </p:txBody>
      </p:sp>
      <p:graphicFrame>
        <p:nvGraphicFramePr>
          <p:cNvPr id="480" name="Google Shape;480;p65"/>
          <p:cNvGraphicFramePr/>
          <p:nvPr/>
        </p:nvGraphicFramePr>
        <p:xfrm>
          <a:off x="336650" y="1043800"/>
          <a:ext cx="3000000" cy="3000000"/>
        </p:xfrm>
        <a:graphic>
          <a:graphicData uri="http://schemas.openxmlformats.org/drawingml/2006/table">
            <a:tbl>
              <a:tblPr>
                <a:noFill/>
                <a:tableStyleId>{E582BA9D-DF50-4A6A-9A07-C8B29A4D7D7C}</a:tableStyleId>
              </a:tblPr>
              <a:tblGrid>
                <a:gridCol w="2854350"/>
                <a:gridCol w="2854350"/>
                <a:gridCol w="2854350"/>
              </a:tblGrid>
              <a:tr h="285100">
                <a:tc>
                  <a:txBody>
                    <a:bodyPr>
                      <a:noAutofit/>
                    </a:bodyPr>
                    <a:lstStyle/>
                    <a:p>
                      <a:pPr indent="0" lvl="0" marL="0" rtl="0" algn="ctr">
                        <a:spcBef>
                          <a:spcPts val="0"/>
                        </a:spcBef>
                        <a:spcAft>
                          <a:spcPts val="0"/>
                        </a:spcAft>
                        <a:buNone/>
                      </a:pPr>
                      <a:r>
                        <a:rPr lang="en"/>
                        <a:t>Storage</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Memory</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Call Stack</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5100">
                <a:tc>
                  <a:txBody>
                    <a:bodyPr>
                      <a:noAutofit/>
                    </a:bodyPr>
                    <a:lstStyle/>
                    <a:p>
                      <a:pPr indent="0" lvl="0" marL="0" rtl="0" algn="l">
                        <a:spcBef>
                          <a:spcPts val="0"/>
                        </a:spcBef>
                        <a:spcAft>
                          <a:spcPts val="0"/>
                        </a:spcAft>
                        <a:buNone/>
                      </a:pPr>
                      <a:r>
                        <a:rPr lang="en">
                          <a:solidFill>
                            <a:schemeClr val="dk1"/>
                          </a:solidFill>
                        </a:rPr>
                        <a:t>Every contract has its own storage.</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rPr>
                        <a:t>S</a:t>
                      </a:r>
                      <a:r>
                        <a:rPr lang="en">
                          <a:solidFill>
                            <a:schemeClr val="dk1"/>
                          </a:solidFill>
                        </a:rPr>
                        <a:t>tores only for the duration of function call.</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rPr>
                        <a:t>O</a:t>
                      </a:r>
                      <a:r>
                        <a:rPr lang="en">
                          <a:solidFill>
                            <a:schemeClr val="dk1"/>
                          </a:solidFill>
                        </a:rPr>
                        <a:t>nly hold limited number of values (Limited call depth: 1024).</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5100">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Stores s</a:t>
                      </a:r>
                      <a:r>
                        <a:rPr lang="en">
                          <a:solidFill>
                            <a:schemeClr val="dk1"/>
                          </a:solidFill>
                        </a:rPr>
                        <a:t>tate variables.</a:t>
                      </a:r>
                      <a:endParaRPr>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rPr>
                        <a:t>Stores function arguments.</a:t>
                      </a:r>
                      <a:endParaRPr>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Stores local variables.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5100">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Expensive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because storage variables are written to blockchain and stored in every node</a:t>
                      </a:r>
                      <a:endParaRPr>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Cheap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because once function terminates, variables in memory no longer exists</a:t>
                      </a:r>
                      <a:endParaRPr>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rPr>
                        <a:t>Cheapest (almost free)</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CryptoZombies Tutorial</a:t>
            </a:r>
            <a:endParaRPr/>
          </a:p>
        </p:txBody>
      </p:sp>
      <p:graphicFrame>
        <p:nvGraphicFramePr>
          <p:cNvPr id="486" name="Google Shape;486;p66"/>
          <p:cNvGraphicFramePr/>
          <p:nvPr/>
        </p:nvGraphicFramePr>
        <p:xfrm>
          <a:off x="349100" y="847225"/>
          <a:ext cx="3000000" cy="3000000"/>
        </p:xfrm>
        <a:graphic>
          <a:graphicData uri="http://schemas.openxmlformats.org/drawingml/2006/table">
            <a:tbl>
              <a:tblPr>
                <a:noFill/>
                <a:tableStyleId>{E582BA9D-DF50-4A6A-9A07-C8B29A4D7D7C}</a:tableStyleId>
              </a:tblPr>
              <a:tblGrid>
                <a:gridCol w="2741300"/>
                <a:gridCol w="5904025"/>
              </a:tblGrid>
              <a:tr h="358625">
                <a:tc>
                  <a:txBody>
                    <a:bodyPr>
                      <a:noAutofit/>
                    </a:bodyPr>
                    <a:lstStyle/>
                    <a:p>
                      <a:pPr indent="0" lvl="0" marL="0" rtl="0" algn="l">
                        <a:spcBef>
                          <a:spcPts val="0"/>
                        </a:spcBef>
                        <a:spcAft>
                          <a:spcPts val="0"/>
                        </a:spcAft>
                        <a:buNone/>
                      </a:pPr>
                      <a:r>
                        <a:rPr lang="en" sz="1100"/>
                        <a:t>What?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603675">
                <a:tc>
                  <a:txBody>
                    <a:bodyPr>
                      <a:noAutofit/>
                    </a:bodyPr>
                    <a:lstStyle/>
                    <a:p>
                      <a:pPr indent="0" lvl="0" marL="0" rtl="0" algn="l">
                        <a:spcBef>
                          <a:spcPts val="0"/>
                        </a:spcBef>
                        <a:spcAft>
                          <a:spcPts val="0"/>
                        </a:spcAft>
                        <a:buNone/>
                      </a:pPr>
                      <a:r>
                        <a:rPr lang="en" sz="1100"/>
                        <a:t>pragma solidity ^0.4.19;</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t>
                      </a:r>
                      <a:r>
                        <a:rPr lang="en" sz="1100" u="sng"/>
                        <a:t>pragma</a:t>
                      </a:r>
                      <a:r>
                        <a:rPr lang="en" sz="1100"/>
                        <a:t> declares which version of Solidity compiler this code should use to prevent issues with future compiler versions potentially introducing changes that could break your code.</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358625">
                <a:tc>
                  <a:txBody>
                    <a:bodyPr>
                      <a:noAutofit/>
                    </a:bodyPr>
                    <a:lstStyle/>
                    <a:p>
                      <a:pPr indent="0" lvl="0" marL="0" rtl="0" algn="l">
                        <a:spcBef>
                          <a:spcPts val="0"/>
                        </a:spcBef>
                        <a:spcAft>
                          <a:spcPts val="0"/>
                        </a:spcAft>
                        <a:buNone/>
                      </a:pPr>
                      <a:r>
                        <a:rPr lang="en" sz="1100"/>
                        <a:t>contract ZombieFactory {</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all variables and functions need to be inside a </a:t>
                      </a:r>
                      <a:r>
                        <a:rPr lang="en" sz="1100" u="sng"/>
                        <a:t>contract.</a:t>
                      </a:r>
                      <a:endParaRPr sz="1100" u="sng"/>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358625">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event NewZombie(uint zombieId, string name, uint dna);</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events</a:t>
                      </a:r>
                      <a:r>
                        <a:rPr lang="en" sz="1100">
                          <a:solidFill>
                            <a:schemeClr val="dk1"/>
                          </a:solidFill>
                        </a:rPr>
                        <a:t> lets app’s front-end know that something happened on the blockchain, like 'listening' for certain events and take action when they happen. Like, in this case, zombie was created, so the app can display it.</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249200">
                <a:tc>
                  <a:txBody>
                    <a:bodyPr>
                      <a:noAutofit/>
                    </a:bodyPr>
                    <a:lstStyle/>
                    <a:p>
                      <a:pPr indent="0" lvl="0" marL="0" rtl="0" algn="l">
                        <a:spcBef>
                          <a:spcPts val="0"/>
                        </a:spcBef>
                        <a:spcAft>
                          <a:spcPts val="0"/>
                        </a:spcAft>
                        <a:buNone/>
                      </a:pPr>
                      <a:r>
                        <a:rPr lang="en" sz="1100"/>
                        <a:t>uint dnaDigits = 16;</a:t>
                      </a:r>
                      <a:br>
                        <a:rPr lang="en" sz="1100"/>
                      </a:br>
                      <a:r>
                        <a:rPr lang="en" sz="1100"/>
                        <a:t>uint dnaModulus = 10 ** dnaDigits;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Because </a:t>
                      </a:r>
                      <a:r>
                        <a:rPr lang="en" sz="1100" u="sng"/>
                        <a:t>s</a:t>
                      </a:r>
                      <a:r>
                        <a:rPr lang="en" sz="1100" u="sng"/>
                        <a:t>tate variables</a:t>
                      </a:r>
                      <a:r>
                        <a:rPr lang="en" sz="1100"/>
                        <a:t> (variable declared outside of functions) are permanently stored in contract storage (written to the Ethereum blockchain).</a:t>
                      </a:r>
                      <a:endParaRPr sz="1100"/>
                    </a:p>
                    <a:p>
                      <a:pPr indent="-298450" lvl="0" marL="457200" rtl="0" algn="l">
                        <a:spcBef>
                          <a:spcPts val="0"/>
                        </a:spcBef>
                        <a:spcAft>
                          <a:spcPts val="0"/>
                        </a:spcAft>
                        <a:buSzPts val="1100"/>
                        <a:buChar char="●"/>
                      </a:pPr>
                      <a:r>
                        <a:rPr lang="en" sz="1100"/>
                        <a:t>uint - unsigned (non-negative) integer, 256bit (default) </a:t>
                      </a:r>
                      <a:endParaRPr sz="1100"/>
                    </a:p>
                    <a:p>
                      <a:pPr indent="-298450" lvl="0" marL="457200" rtl="0" algn="l">
                        <a:spcBef>
                          <a:spcPts val="0"/>
                        </a:spcBef>
                        <a:spcAft>
                          <a:spcPts val="0"/>
                        </a:spcAft>
                        <a:buSzPts val="1100"/>
                        <a:buChar char="●"/>
                      </a:pPr>
                      <a:r>
                        <a:rPr lang="en" sz="1100"/>
                        <a:t>10 to the power dnaDigits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Variables declared inside functions are stored in </a:t>
                      </a:r>
                      <a:r>
                        <a:rPr lang="en" sz="1100" u="sng"/>
                        <a:t>memory</a:t>
                      </a:r>
                      <a:r>
                        <a:rPr lang="en" sz="1100"/>
                        <a:t> that</a:t>
                      </a:r>
                      <a:r>
                        <a:rPr lang="en" sz="1100"/>
                        <a:t> disappear</a:t>
                      </a:r>
                      <a:r>
                        <a:rPr lang="en" sz="1100"/>
                        <a:t> when function call ends.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CryptoZombies Tutorial (Cont..)</a:t>
            </a:r>
            <a:endParaRPr/>
          </a:p>
        </p:txBody>
      </p:sp>
      <p:graphicFrame>
        <p:nvGraphicFramePr>
          <p:cNvPr id="492" name="Google Shape;492;p67"/>
          <p:cNvGraphicFramePr/>
          <p:nvPr/>
        </p:nvGraphicFramePr>
        <p:xfrm>
          <a:off x="311688" y="758050"/>
          <a:ext cx="3000000" cy="3000000"/>
        </p:xfrm>
        <a:graphic>
          <a:graphicData uri="http://schemas.openxmlformats.org/drawingml/2006/table">
            <a:tbl>
              <a:tblPr>
                <a:noFill/>
                <a:tableStyleId>{E582BA9D-DF50-4A6A-9A07-C8B29A4D7D7C}</a:tableStyleId>
              </a:tblPr>
              <a:tblGrid>
                <a:gridCol w="2953850"/>
                <a:gridCol w="5728900"/>
              </a:tblGrid>
              <a:tr h="351700">
                <a:tc>
                  <a:txBody>
                    <a:bodyPr>
                      <a:noAutofit/>
                    </a:bodyPr>
                    <a:lstStyle/>
                    <a:p>
                      <a:pPr indent="0" lvl="0" marL="0" rtl="0" algn="l">
                        <a:spcBef>
                          <a:spcPts val="0"/>
                        </a:spcBef>
                        <a:spcAft>
                          <a:spcPts val="0"/>
                        </a:spcAft>
                        <a:buNone/>
                      </a:pPr>
                      <a:r>
                        <a:rPr lang="en" sz="1100"/>
                        <a:t>What?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801825">
                <a:tc>
                  <a:txBody>
                    <a:bodyPr>
                      <a:noAutofit/>
                    </a:bodyPr>
                    <a:lstStyle/>
                    <a:p>
                      <a:pPr indent="0" lvl="0" marL="0" rtl="0" algn="l">
                        <a:spcBef>
                          <a:spcPts val="0"/>
                        </a:spcBef>
                        <a:spcAft>
                          <a:spcPts val="0"/>
                        </a:spcAft>
                        <a:buNone/>
                      </a:pPr>
                      <a:r>
                        <a:rPr lang="en" sz="1100">
                          <a:solidFill>
                            <a:schemeClr val="dk1"/>
                          </a:solidFill>
                        </a:rPr>
                        <a:t>struct Zombie {</a:t>
                      </a:r>
                      <a:br>
                        <a:rPr lang="en" sz="1100">
                          <a:solidFill>
                            <a:schemeClr val="dk1"/>
                          </a:solidFill>
                        </a:rPr>
                      </a:br>
                      <a:r>
                        <a:rPr lang="en" sz="1100">
                          <a:solidFill>
                            <a:schemeClr val="dk1"/>
                          </a:solidFill>
                        </a:rPr>
                        <a:t>        string name;</a:t>
                      </a:r>
                      <a:br>
                        <a:rPr lang="en" sz="1100">
                          <a:solidFill>
                            <a:schemeClr val="dk1"/>
                          </a:solidFill>
                        </a:rPr>
                      </a:br>
                      <a:r>
                        <a:rPr lang="en" sz="1100">
                          <a:solidFill>
                            <a:schemeClr val="dk1"/>
                          </a:solidFill>
                        </a:rPr>
                        <a:t>        uint dna;</a:t>
                      </a:r>
                      <a:endParaRPr sz="1100">
                        <a:solidFill>
                          <a:schemeClr val="dk1"/>
                        </a:solidFill>
                      </a:endParaRPr>
                    </a:p>
                    <a:p>
                      <a:pPr indent="0" lvl="0" marL="0" rtl="0" algn="l">
                        <a:spcBef>
                          <a:spcPts val="0"/>
                        </a:spcBef>
                        <a:spcAft>
                          <a:spcPts val="0"/>
                        </a:spcAft>
                        <a:buNone/>
                      </a:pPr>
                      <a:r>
                        <a:rPr lang="en" sz="1100">
                          <a:solidFill>
                            <a:schemeClr val="dk1"/>
                          </a:solidFill>
                        </a:rPr>
                        <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structs</a:t>
                      </a:r>
                      <a:r>
                        <a:rPr lang="en" sz="1100">
                          <a:solidFill>
                            <a:schemeClr val="dk1"/>
                          </a:solidFill>
                        </a:rPr>
                        <a:t> allow you to create more complicated data types that have multiple properties.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Struct - Custom data type with group of variables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Enum - Custom data type with group of constants</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960075">
                <a:tc>
                  <a:txBody>
                    <a:bodyPr>
                      <a:noAutofit/>
                    </a:bodyPr>
                    <a:lstStyle/>
                    <a:p>
                      <a:pPr indent="0" lvl="0" marL="0" rtl="0" algn="l">
                        <a:spcBef>
                          <a:spcPts val="0"/>
                        </a:spcBef>
                        <a:spcAft>
                          <a:spcPts val="0"/>
                        </a:spcAft>
                        <a:buNone/>
                      </a:pPr>
                      <a:r>
                        <a:rPr lang="en" sz="1100"/>
                        <a:t>Zombie[] public zombies;</a:t>
                      </a:r>
                      <a:endParaRPr sz="1100"/>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array</a:t>
                      </a:r>
                      <a:r>
                        <a:rPr lang="en" sz="1100">
                          <a:solidFill>
                            <a:schemeClr val="dk1"/>
                          </a:solidFill>
                        </a:rPr>
                        <a:t> allows you to create a collection of something.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Fixed - uint[2]</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Dynamic - uint[]</a:t>
                      </a:r>
                      <a:endParaRPr sz="1100">
                        <a:solidFill>
                          <a:schemeClr val="dk1"/>
                        </a:solidFill>
                      </a:endParaRPr>
                    </a:p>
                    <a:p>
                      <a:pPr indent="0" lvl="0" marL="0" rtl="0" algn="l">
                        <a:spcBef>
                          <a:spcPts val="0"/>
                        </a:spcBef>
                        <a:spcAft>
                          <a:spcPts val="0"/>
                        </a:spcAft>
                        <a:buClr>
                          <a:srgbClr val="000000"/>
                        </a:buClr>
                        <a:buSzPts val="1100"/>
                        <a:buFont typeface="Arial"/>
                        <a:buNone/>
                      </a:pPr>
                      <a:r>
                        <a:rPr lang="en" sz="1100">
                          <a:solidFill>
                            <a:schemeClr val="dk1"/>
                          </a:solidFill>
                        </a:rPr>
                        <a:t>Because if array is declared </a:t>
                      </a:r>
                      <a:r>
                        <a:rPr lang="en" sz="1100" u="sng">
                          <a:solidFill>
                            <a:schemeClr val="dk1"/>
                          </a:solidFill>
                        </a:rPr>
                        <a:t>public</a:t>
                      </a:r>
                      <a:r>
                        <a:rPr lang="en" sz="1100">
                          <a:solidFill>
                            <a:schemeClr val="dk1"/>
                          </a:solidFill>
                        </a:rPr>
                        <a:t>, Solidity will automatically create a getter method for it.</a:t>
                      </a:r>
                      <a:endParaRPr sz="1100">
                        <a:solidFill>
                          <a:schemeClr val="dk1"/>
                        </a:solidFill>
                      </a:endParaRPr>
                    </a:p>
                  </a:txBody>
                  <a:tcPr marT="91425" marB="91425" marR="91425" marL="91425">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801825">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mapping (uint =&gt; address) public zombieToOwner;</a:t>
                      </a:r>
                      <a:endParaRPr sz="1100">
                        <a:solidFill>
                          <a:schemeClr val="dk1"/>
                        </a:solidFill>
                      </a:endParaRPr>
                    </a:p>
                    <a:p>
                      <a:pPr indent="0" lvl="0" marL="0" rtl="0" algn="l">
                        <a:spcBef>
                          <a:spcPts val="0"/>
                        </a:spcBef>
                        <a:spcAft>
                          <a:spcPts val="0"/>
                        </a:spcAft>
                        <a:buNone/>
                      </a:pPr>
                      <a:r>
                        <a:rPr lang="en" sz="1100">
                          <a:solidFill>
                            <a:schemeClr val="dk1"/>
                          </a:solidFill>
                        </a:rPr>
                        <a:t>mapping (address =&gt; uint) ownerZombieCount;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mapping</a:t>
                      </a:r>
                      <a:r>
                        <a:rPr lang="en" sz="1100">
                          <a:solidFill>
                            <a:schemeClr val="dk1"/>
                          </a:solidFill>
                        </a:rPr>
                        <a:t> is needed to create key-value pairs like in hash tables. Mappings are another way of storing organized data in Solidity like arrays.</a:t>
                      </a:r>
                      <a:endParaRPr sz="1100"/>
                    </a:p>
                    <a:p>
                      <a:pPr indent="0" lvl="0" marL="0" rtl="0" algn="l">
                        <a:spcBef>
                          <a:spcPts val="0"/>
                        </a:spcBef>
                        <a:spcAft>
                          <a:spcPts val="0"/>
                        </a:spcAft>
                        <a:buNone/>
                      </a:pPr>
                      <a:r>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111835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_createZombie(string _name, uint _dna) private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naming functions with underscore (_), identifies them as private functions.</a:t>
                      </a:r>
                      <a:endParaRPr sz="1100">
                        <a:solidFill>
                          <a:schemeClr val="dk1"/>
                        </a:solidFill>
                      </a:endParaRPr>
                    </a:p>
                    <a:p>
                      <a:pPr indent="0" lvl="0" marL="0" rtl="0" algn="l">
                        <a:spcBef>
                          <a:spcPts val="0"/>
                        </a:spcBef>
                        <a:spcAft>
                          <a:spcPts val="0"/>
                        </a:spcAft>
                        <a:buNone/>
                      </a:pPr>
                      <a:r>
                        <a:rPr lang="en" sz="1100">
                          <a:solidFill>
                            <a:schemeClr val="dk1"/>
                          </a:solidFill>
                        </a:rPr>
                        <a:t>Because naming </a:t>
                      </a:r>
                      <a:r>
                        <a:rPr lang="en" sz="1100" u="sng">
                          <a:solidFill>
                            <a:schemeClr val="dk1"/>
                          </a:solidFill>
                        </a:rPr>
                        <a:t>parameter variable</a:t>
                      </a:r>
                      <a:r>
                        <a:rPr lang="en" sz="1100">
                          <a:solidFill>
                            <a:schemeClr val="dk1"/>
                          </a:solidFill>
                        </a:rPr>
                        <a:t> with underscore (_) differentiate them from global variables.</a:t>
                      </a:r>
                      <a:endParaRPr sz="1100">
                        <a:solidFill>
                          <a:schemeClr val="dk1"/>
                        </a:solidFill>
                      </a:endParaRPr>
                    </a:p>
                    <a:p>
                      <a:pPr indent="0" lvl="0" marL="0" rtl="0" algn="l">
                        <a:spcBef>
                          <a:spcPts val="0"/>
                        </a:spcBef>
                        <a:spcAft>
                          <a:spcPts val="0"/>
                        </a:spcAft>
                        <a:buNone/>
                      </a:pPr>
                      <a:r>
                        <a:rPr lang="en" sz="1100">
                          <a:solidFill>
                            <a:schemeClr val="dk1"/>
                          </a:solidFill>
                        </a:rPr>
                        <a:t>Because In Solidity, </a:t>
                      </a:r>
                      <a:r>
                        <a:rPr lang="en" sz="1100" u="sng">
                          <a:solidFill>
                            <a:schemeClr val="dk1"/>
                          </a:solidFill>
                        </a:rPr>
                        <a:t>functions</a:t>
                      </a:r>
                      <a:r>
                        <a:rPr lang="en" sz="1100">
                          <a:solidFill>
                            <a:schemeClr val="dk1"/>
                          </a:solidFill>
                        </a:rPr>
                        <a:t> are </a:t>
                      </a:r>
                      <a:r>
                        <a:rPr lang="en" sz="1100" u="sng">
                          <a:solidFill>
                            <a:schemeClr val="dk1"/>
                          </a:solidFill>
                        </a:rPr>
                        <a:t>public</a:t>
                      </a:r>
                      <a:r>
                        <a:rPr lang="en" sz="1100">
                          <a:solidFill>
                            <a:schemeClr val="dk1"/>
                          </a:solidFill>
                        </a:rPr>
                        <a:t> by default. That means anyone (or any other contract) can call your contract's function and execute its code. Therefore they need to be made </a:t>
                      </a:r>
                      <a:r>
                        <a:rPr lang="en" sz="1100" u="sng">
                          <a:solidFill>
                            <a:schemeClr val="dk1"/>
                          </a:solidFill>
                        </a:rPr>
                        <a:t>private</a:t>
                      </a:r>
                      <a:r>
                        <a:rPr lang="en" sz="1100">
                          <a:solidFill>
                            <a:schemeClr val="dk1"/>
                          </a:solidFill>
                        </a:rPr>
                        <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CryptoZombies Tutorial</a:t>
            </a:r>
            <a:r>
              <a:rPr lang="en"/>
              <a:t> (Cont..)</a:t>
            </a:r>
            <a:endParaRPr/>
          </a:p>
        </p:txBody>
      </p:sp>
      <p:graphicFrame>
        <p:nvGraphicFramePr>
          <p:cNvPr id="498" name="Google Shape;498;p68"/>
          <p:cNvGraphicFramePr/>
          <p:nvPr/>
        </p:nvGraphicFramePr>
        <p:xfrm>
          <a:off x="311688" y="758050"/>
          <a:ext cx="3000000" cy="3000000"/>
        </p:xfrm>
        <a:graphic>
          <a:graphicData uri="http://schemas.openxmlformats.org/drawingml/2006/table">
            <a:tbl>
              <a:tblPr>
                <a:noFill/>
                <a:tableStyleId>{E582BA9D-DF50-4A6A-9A07-C8B29A4D7D7C}</a:tableStyleId>
              </a:tblPr>
              <a:tblGrid>
                <a:gridCol w="3278425"/>
                <a:gridCol w="5404325"/>
              </a:tblGrid>
              <a:tr h="381000">
                <a:tc>
                  <a:txBody>
                    <a:bodyPr>
                      <a:noAutofit/>
                    </a:bodyPr>
                    <a:lstStyle/>
                    <a:p>
                      <a:pPr indent="0" lvl="0" marL="0" rtl="0" algn="l">
                        <a:spcBef>
                          <a:spcPts val="0"/>
                        </a:spcBef>
                        <a:spcAft>
                          <a:spcPts val="0"/>
                        </a:spcAft>
                        <a:buNone/>
                      </a:pPr>
                      <a:r>
                        <a:rPr lang="en" sz="1100"/>
                        <a:t>What?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uint id = zombies.push(Zombie(_name, _dna)) - 1;</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array.push()</a:t>
                      </a:r>
                      <a:r>
                        <a:rPr lang="en" sz="1100">
                          <a:solidFill>
                            <a:schemeClr val="dk1"/>
                          </a:solidFill>
                        </a:rPr>
                        <a:t> adds something to the end of the array.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zombieToOwner[id] = msg.sender;</a:t>
                      </a:r>
                      <a:endParaRPr sz="1100">
                        <a:solidFill>
                          <a:schemeClr val="dk1"/>
                        </a:solidFill>
                      </a:endParaRPr>
                    </a:p>
                    <a:p>
                      <a:pPr indent="0" lvl="0" marL="0" rtl="0" algn="l">
                        <a:spcBef>
                          <a:spcPts val="0"/>
                        </a:spcBef>
                        <a:spcAft>
                          <a:spcPts val="0"/>
                        </a:spcAft>
                        <a:buNone/>
                      </a:pPr>
                      <a:r>
                        <a:rPr lang="en" sz="1100">
                          <a:solidFill>
                            <a:schemeClr val="dk1"/>
                          </a:solidFill>
                        </a:rPr>
                        <a:t>ownerZombieCount[msg.sender]++;</a:t>
                      </a:r>
                      <a:endParaRPr sz="1100">
                        <a:solidFill>
                          <a:schemeClr val="dk1"/>
                        </a:solidFill>
                      </a:endParaRPr>
                    </a:p>
                    <a:p>
                      <a:pPr indent="0" lvl="0" marL="0" rtl="0" algn="l">
                        <a:spcBef>
                          <a:spcPts val="0"/>
                        </a:spcBef>
                        <a:spcAft>
                          <a:spcPts val="0"/>
                        </a:spcAft>
                        <a:buNone/>
                      </a:pPr>
                      <a:r>
                        <a:rPr lang="en" sz="1100">
                          <a:solidFill>
                            <a:schemeClr val="dk1"/>
                          </a:solidFill>
                        </a:rPr>
                        <a:t>NewZombie(id, _name, _dna);</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msg.sender</a:t>
                      </a:r>
                      <a:r>
                        <a:rPr lang="en" sz="1100">
                          <a:solidFill>
                            <a:schemeClr val="dk1"/>
                          </a:solidFill>
                        </a:rPr>
                        <a:t> gives you the address of the person (or smart contract) who called the current function.</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_generateRandomDna(string _str) private view returns (uint) {</a:t>
                      </a:r>
                      <a:br>
                        <a:rPr lang="en" sz="1100">
                          <a:solidFill>
                            <a:schemeClr val="dk1"/>
                          </a:solidFill>
                        </a:rPr>
                      </a:br>
                      <a:r>
                        <a:rPr lang="en" sz="1100">
                          <a:solidFill>
                            <a:schemeClr val="dk1"/>
                          </a:solidFill>
                        </a:rPr>
                        <a:t>        uint rand = uint(keccak256(_str));</a:t>
                      </a:r>
                      <a:br>
                        <a:rPr lang="en" sz="1100">
                          <a:solidFill>
                            <a:schemeClr val="dk1"/>
                          </a:solidFill>
                        </a:rPr>
                      </a:br>
                      <a:r>
                        <a:rPr lang="en" sz="1100">
                          <a:solidFill>
                            <a:schemeClr val="dk1"/>
                          </a:solidFill>
                        </a:rPr>
                        <a:t>        return rand % dnaModulus;</a:t>
                      </a:r>
                      <a:br>
                        <a:rPr lang="en" sz="1100">
                          <a:solidFill>
                            <a:schemeClr val="dk1"/>
                          </a:solidFill>
                        </a:rPr>
                      </a:br>
                      <a:r>
                        <a:rPr lang="en" sz="1100">
                          <a:solidFill>
                            <a:schemeClr val="dk1"/>
                          </a:solidFill>
                        </a:rPr>
                        <a:t>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view</a:t>
                      </a:r>
                      <a:r>
                        <a:rPr b="1" lang="en" sz="1100">
                          <a:solidFill>
                            <a:schemeClr val="dk1"/>
                          </a:solidFill>
                        </a:rPr>
                        <a:t> </a:t>
                      </a:r>
                      <a:r>
                        <a:rPr lang="en" sz="1100">
                          <a:solidFill>
                            <a:schemeClr val="dk1"/>
                          </a:solidFill>
                        </a:rPr>
                        <a:t>(function modifier) only allows to view data. Doesn't change state in Solidity — e.g. it doesn't change any values or write anything.</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createRandomZombie(string _name) public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require(ownerZombieCount[msg.sender] == 0);</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uint randDna = _generateRandomDna(_name);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_createZombie(_name, randDna);</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require</a:t>
                      </a:r>
                      <a:r>
                        <a:rPr lang="en" sz="1100">
                          <a:solidFill>
                            <a:schemeClr val="dk1"/>
                          </a:solidFill>
                        </a:rPr>
                        <a:t> only allows you to run the function only once.</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9"/>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CryptoZombies Tutorial</a:t>
            </a:r>
            <a:r>
              <a:rPr lang="en"/>
              <a:t> (Cont..)</a:t>
            </a:r>
            <a:endParaRPr/>
          </a:p>
        </p:txBody>
      </p:sp>
      <p:graphicFrame>
        <p:nvGraphicFramePr>
          <p:cNvPr id="504" name="Google Shape;504;p69"/>
          <p:cNvGraphicFramePr/>
          <p:nvPr/>
        </p:nvGraphicFramePr>
        <p:xfrm>
          <a:off x="311688" y="758050"/>
          <a:ext cx="3000000" cy="3000000"/>
        </p:xfrm>
        <a:graphic>
          <a:graphicData uri="http://schemas.openxmlformats.org/drawingml/2006/table">
            <a:tbl>
              <a:tblPr>
                <a:noFill/>
                <a:tableStyleId>{E582BA9D-DF50-4A6A-9A07-C8B29A4D7D7C}</a:tableStyleId>
              </a:tblPr>
              <a:tblGrid>
                <a:gridCol w="3185700"/>
                <a:gridCol w="5497050"/>
              </a:tblGrid>
              <a:tr h="381000">
                <a:tc>
                  <a:txBody>
                    <a:bodyPr>
                      <a:noAutofit/>
                    </a:bodyPr>
                    <a:lstStyle/>
                    <a:p>
                      <a:pPr indent="0" lvl="0" marL="0" rtl="0" algn="l">
                        <a:spcBef>
                          <a:spcPts val="0"/>
                        </a:spcBef>
                        <a:spcAft>
                          <a:spcPts val="0"/>
                        </a:spcAft>
                        <a:buNone/>
                      </a:pPr>
                      <a:r>
                        <a:rPr lang="en" sz="1100"/>
                        <a:t>What?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import "./zombiefactory.sol";</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import</a:t>
                      </a:r>
                      <a:r>
                        <a:rPr lang="en" sz="1100">
                          <a:solidFill>
                            <a:schemeClr val="dk1"/>
                          </a:solidFill>
                        </a:rPr>
                        <a:t> helps split codes into multiple files to make it more manageable.</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contract KittyInterface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function getKitty(uint256 _id) external view returns (</a:t>
                      </a:r>
                      <a:endParaRPr sz="1100">
                        <a:solidFill>
                          <a:schemeClr val="dk1"/>
                        </a:solidFill>
                      </a:endParaRPr>
                    </a:p>
                    <a:p>
                      <a:pPr indent="0" lvl="0" marL="0" rtl="0" algn="l">
                        <a:spcBef>
                          <a:spcPts val="0"/>
                        </a:spcBef>
                        <a:spcAft>
                          <a:spcPts val="0"/>
                        </a:spcAft>
                        <a:buNone/>
                      </a:pPr>
                      <a:r>
                        <a:rPr lang="en" sz="1100">
                          <a:solidFill>
                            <a:schemeClr val="dk1"/>
                          </a:solidFill>
                        </a:rPr>
                        <a:t>    bool isGestating,</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uint256 cooldownIndex</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interface</a:t>
                      </a:r>
                      <a:r>
                        <a:rPr lang="en" sz="1100">
                          <a:solidFill>
                            <a:schemeClr val="dk1"/>
                          </a:solidFill>
                        </a:rPr>
                        <a:t> helps talk to another contract on the blockchain that you don’t own.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It is defined same as contract except that we don’t have to define function body and just end with semi-colon.</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contract ZombieFeeding is ZombieFactory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logical </a:t>
                      </a:r>
                      <a:r>
                        <a:rPr lang="en" sz="1100" u="sng">
                          <a:solidFill>
                            <a:schemeClr val="dk1"/>
                          </a:solidFill>
                        </a:rPr>
                        <a:t>inheritance</a:t>
                      </a:r>
                      <a:r>
                        <a:rPr lang="en" sz="1100">
                          <a:solidFill>
                            <a:schemeClr val="dk1"/>
                          </a:solidFill>
                        </a:rPr>
                        <a:t> (such as with a subclass, a Cat is an Animal) can be used to inherit properties of a base contract.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Ownable() public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owner = msg.sender;</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constructor</a:t>
                      </a:r>
                      <a:r>
                        <a:rPr lang="en" sz="1100">
                          <a:solidFill>
                            <a:schemeClr val="dk1"/>
                          </a:solidFill>
                        </a:rPr>
                        <a:t> function get executed only one time, when the contract is first created. It has same name as the contract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modifier onlyOwner()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require(msg.sender == owner); _;</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Because </a:t>
                      </a:r>
                      <a:r>
                        <a:rPr lang="en" sz="1100" u="sng">
                          <a:solidFill>
                            <a:schemeClr val="dk1"/>
                          </a:solidFill>
                        </a:rPr>
                        <a:t>modifiers</a:t>
                      </a:r>
                      <a:r>
                        <a:rPr lang="en" sz="1100">
                          <a:solidFill>
                            <a:schemeClr val="dk1"/>
                          </a:solidFill>
                        </a:rPr>
                        <a:t> help modify other functions, usually to check some requirements prior to execution.</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CryptoZombies Tutorial</a:t>
            </a:r>
            <a:r>
              <a:rPr lang="en"/>
              <a:t> (Cont..)</a:t>
            </a:r>
            <a:endParaRPr/>
          </a:p>
        </p:txBody>
      </p:sp>
      <p:graphicFrame>
        <p:nvGraphicFramePr>
          <p:cNvPr id="510" name="Google Shape;510;p70"/>
          <p:cNvGraphicFramePr/>
          <p:nvPr/>
        </p:nvGraphicFramePr>
        <p:xfrm>
          <a:off x="311688" y="758050"/>
          <a:ext cx="3000000" cy="3000000"/>
        </p:xfrm>
        <a:graphic>
          <a:graphicData uri="http://schemas.openxmlformats.org/drawingml/2006/table">
            <a:tbl>
              <a:tblPr>
                <a:noFill/>
                <a:tableStyleId>{E582BA9D-DF50-4A6A-9A07-C8B29A4D7D7C}</a:tableStyleId>
              </a:tblPr>
              <a:tblGrid>
                <a:gridCol w="3397700"/>
                <a:gridCol w="5285050"/>
              </a:tblGrid>
              <a:tr h="381000">
                <a:tc>
                  <a:txBody>
                    <a:bodyPr>
                      <a:noAutofit/>
                    </a:bodyPr>
                    <a:lstStyle/>
                    <a:p>
                      <a:pPr indent="0" lvl="0" marL="0" rtl="0" algn="l">
                        <a:spcBef>
                          <a:spcPts val="0"/>
                        </a:spcBef>
                        <a:spcAft>
                          <a:spcPts val="0"/>
                        </a:spcAft>
                        <a:buNone/>
                      </a:pPr>
                      <a:r>
                        <a:rPr lang="en" sz="1100"/>
                        <a:t>What?</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t>Why?</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levelUp(uint _zombieId) external payable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require(msg.value == levelUpFee);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zombies[_zombieId].level++;</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payable</a:t>
                      </a:r>
                      <a:r>
                        <a:rPr lang="en" sz="1100">
                          <a:solidFill>
                            <a:schemeClr val="dk1"/>
                          </a:solidFill>
                        </a:rPr>
                        <a:t> makes a function to receive ether.</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withdraw() external onlyOwner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owner.transfer(this.balance);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owner.transfer</a:t>
                      </a:r>
                      <a:r>
                        <a:rPr lang="en" sz="1100">
                          <a:solidFill>
                            <a:schemeClr val="dk1"/>
                          </a:solidFill>
                        </a:rPr>
                        <a:t> will send balance.</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using SafeMath for uint256;</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a:t>
                      </a:r>
                      <a:r>
                        <a:rPr lang="en" sz="1100" u="sng">
                          <a:solidFill>
                            <a:schemeClr val="dk1"/>
                          </a:solidFill>
                        </a:rPr>
                        <a:t>library</a:t>
                      </a:r>
                      <a:r>
                        <a:rPr lang="en" sz="1100">
                          <a:solidFill>
                            <a:schemeClr val="dk1"/>
                          </a:solidFill>
                        </a:rPr>
                        <a:t> is a special type of contract in Solidity. One of the things it is useful for is to attach functions to native data types.</a:t>
                      </a:r>
                      <a:endParaRPr sz="11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var myContract = new web3js.eth.Contract(myABI, myContractAddress);</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rPr>
                        <a:t>Initiates contract.</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dk1"/>
                          </a:solidFill>
                        </a:rPr>
                        <a:t>ABI</a:t>
                      </a:r>
                      <a:r>
                        <a:rPr lang="en" sz="1100">
                          <a:solidFill>
                            <a:schemeClr val="dk1"/>
                          </a:solidFill>
                        </a:rPr>
                        <a:t> stands for Application Binary Interface. Basically it's a representation of your contracts' methods in JSON format that tells Web3.js how to format function calls in a way your contract will understand.</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event Transfer(address indexed _from, address indexed _to, uint256 _tokenId);</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indexed</a:t>
                      </a:r>
                      <a:r>
                        <a:rPr b="1" lang="en" sz="1100">
                          <a:solidFill>
                            <a:schemeClr val="dk1"/>
                          </a:solidFill>
                        </a:rPr>
                        <a:t> </a:t>
                      </a:r>
                      <a:r>
                        <a:rPr lang="en" sz="1100">
                          <a:solidFill>
                            <a:schemeClr val="dk1"/>
                          </a:solidFill>
                        </a:rPr>
                        <a:t>keyword allows to filter events and only listen for changes related to the current user.</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function() public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revert();</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1100">
                          <a:solidFill>
                            <a:schemeClr val="dk1"/>
                          </a:solidFill>
                        </a:rPr>
                        <a:t>Because </a:t>
                      </a:r>
                      <a:r>
                        <a:rPr lang="en" sz="1100" u="sng">
                          <a:solidFill>
                            <a:schemeClr val="dk1"/>
                          </a:solidFill>
                        </a:rPr>
                        <a:t>Fallback function</a:t>
                      </a:r>
                      <a:r>
                        <a:rPr lang="en" sz="1100">
                          <a:solidFill>
                            <a:schemeClr val="dk1"/>
                          </a:solidFill>
                        </a:rPr>
                        <a:t> is called if other functions don’t match call or send ether without data. Typically, called when invalid data is sent.</a:t>
                      </a:r>
                      <a:endParaRPr sz="11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1"/>
          <p:cNvSpPr txBox="1"/>
          <p:nvPr>
            <p:ph type="title"/>
          </p:nvPr>
        </p:nvSpPr>
        <p:spPr>
          <a:xfrm>
            <a:off x="311700" y="19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and Logs</a:t>
            </a:r>
            <a:endParaRPr/>
          </a:p>
        </p:txBody>
      </p:sp>
      <p:sp>
        <p:nvSpPr>
          <p:cNvPr id="516" name="Google Shape;516;p71"/>
          <p:cNvSpPr txBox="1"/>
          <p:nvPr/>
        </p:nvSpPr>
        <p:spPr>
          <a:xfrm>
            <a:off x="445775" y="893625"/>
            <a:ext cx="8213700" cy="348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solidFill>
                  <a:schemeClr val="dk1"/>
                </a:solidFill>
              </a:rPr>
              <a:t>Because events provide return values from smart contracts to UI. </a:t>
            </a:r>
            <a:endParaRPr sz="1800">
              <a:solidFill>
                <a:schemeClr val="dk1"/>
              </a:solidFill>
            </a:endParaRPr>
          </a:p>
          <a:p>
            <a:pPr indent="-342900" lvl="0" marL="457200" marR="0" rtl="0" algn="l">
              <a:lnSpc>
                <a:spcPct val="100000"/>
              </a:lnSpc>
              <a:spcBef>
                <a:spcPts val="0"/>
              </a:spcBef>
              <a:spcAft>
                <a:spcPts val="0"/>
              </a:spcAft>
              <a:buClr>
                <a:srgbClr val="000000"/>
              </a:buClr>
              <a:buSzPts val="1800"/>
              <a:buFont typeface="Arial"/>
              <a:buChar char="●"/>
            </a:pPr>
            <a:r>
              <a:rPr lang="en" sz="1800">
                <a:solidFill>
                  <a:schemeClr val="dk1"/>
                </a:solidFill>
              </a:rPr>
              <a:t>They also provide notifications when transactions are complete. They are not emitted until the transaction has been successfully mined.</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They can act a cheaper form of storage.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They can be used to debugging purposes during development.</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Logs are not part of blockchain but they are verified by the blockchain as the transaction receipt hashes are stored inside the blocks.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Logs cost 8 gas per byte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Events cost 625 gas per byte</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834400" y="238475"/>
            <a:ext cx="8023800" cy="7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Money vs Currency</a:t>
            </a:r>
            <a:endParaRPr/>
          </a:p>
        </p:txBody>
      </p:sp>
      <p:sp>
        <p:nvSpPr>
          <p:cNvPr id="140" name="Google Shape;140;p18"/>
          <p:cNvSpPr txBox="1"/>
          <p:nvPr>
            <p:ph idx="2" type="body"/>
          </p:nvPr>
        </p:nvSpPr>
        <p:spPr>
          <a:xfrm>
            <a:off x="4939500" y="1327038"/>
            <a:ext cx="3837000" cy="227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Currency is representation of money.</a:t>
            </a:r>
            <a:endParaRPr b="1"/>
          </a:p>
          <a:p>
            <a:pPr indent="-342900" lvl="0" marL="457200" rtl="0" algn="l">
              <a:spcBef>
                <a:spcPts val="0"/>
              </a:spcBef>
              <a:spcAft>
                <a:spcPts val="0"/>
              </a:spcAft>
              <a:buSzPts val="1800"/>
              <a:buChar char="●"/>
            </a:pPr>
            <a:r>
              <a:rPr b="1" lang="en"/>
              <a:t>Currency is tied to a government.</a:t>
            </a:r>
            <a:endParaRPr b="1"/>
          </a:p>
          <a:p>
            <a:pPr indent="-342900" lvl="0" marL="457200" rtl="0" algn="l">
              <a:spcBef>
                <a:spcPts val="0"/>
              </a:spcBef>
              <a:spcAft>
                <a:spcPts val="0"/>
              </a:spcAft>
              <a:buSzPts val="1800"/>
              <a:buChar char="●"/>
            </a:pPr>
            <a:r>
              <a:rPr b="1" lang="en"/>
              <a:t>Commodity Currency (CAD, AUD)</a:t>
            </a:r>
            <a:endParaRPr b="1"/>
          </a:p>
          <a:p>
            <a:pPr indent="-342900" lvl="0" marL="457200" rtl="0" algn="l">
              <a:spcBef>
                <a:spcPts val="0"/>
              </a:spcBef>
              <a:spcAft>
                <a:spcPts val="0"/>
              </a:spcAft>
              <a:buSzPts val="1800"/>
              <a:buChar char="●"/>
            </a:pPr>
            <a:r>
              <a:rPr b="1" lang="en"/>
              <a:t>Fiat Currency (USD, Euro)</a:t>
            </a:r>
            <a:endParaRPr b="1"/>
          </a:p>
        </p:txBody>
      </p:sp>
      <p:sp>
        <p:nvSpPr>
          <p:cNvPr id="141" name="Google Shape;141;p18"/>
          <p:cNvSpPr txBox="1"/>
          <p:nvPr>
            <p:ph idx="2" type="body"/>
          </p:nvPr>
        </p:nvSpPr>
        <p:spPr>
          <a:xfrm>
            <a:off x="542750" y="1028675"/>
            <a:ext cx="3837000" cy="25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b="1" lang="en"/>
              <a:t>Money is ‘store of value’.</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b="1" lang="en"/>
              <a:t>Money is not tied to any government.</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b="1" lang="en"/>
              <a:t>Eg. Gold</a:t>
            </a:r>
            <a:endParaRPr b="1"/>
          </a:p>
          <a:p>
            <a:pPr indent="0" lvl="0" marL="0" rtl="0" algn="l">
              <a:spcBef>
                <a:spcPts val="0"/>
              </a:spcBef>
              <a:spcAft>
                <a:spcPts val="1600"/>
              </a:spcAft>
              <a:buNone/>
            </a:pPr>
            <a:r>
              <a:t/>
            </a:r>
            <a:endParaRPr sz="1500"/>
          </a:p>
        </p:txBody>
      </p:sp>
      <p:sp>
        <p:nvSpPr>
          <p:cNvPr id="142" name="Google Shape;142;p18"/>
          <p:cNvSpPr txBox="1"/>
          <p:nvPr>
            <p:ph type="title"/>
          </p:nvPr>
        </p:nvSpPr>
        <p:spPr>
          <a:xfrm>
            <a:off x="834400" y="4002750"/>
            <a:ext cx="8023800" cy="721800"/>
          </a:xfrm>
          <a:prstGeom prst="rect">
            <a:avLst/>
          </a:prstGeom>
          <a:solidFill>
            <a:srgbClr val="C9DAF8"/>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t>Bitcoin Is Global Currency.</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353250" y="22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Inheritance</a:t>
            </a:r>
            <a:endParaRPr/>
          </a:p>
        </p:txBody>
      </p:sp>
      <p:sp>
        <p:nvSpPr>
          <p:cNvPr id="522" name="Google Shape;522;p72"/>
          <p:cNvSpPr txBox="1"/>
          <p:nvPr/>
        </p:nvSpPr>
        <p:spPr>
          <a:xfrm>
            <a:off x="353250" y="1334225"/>
            <a:ext cx="8213700" cy="34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Inherits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State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Function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Function overrides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Same name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Same input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Same output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Function, modifier and event names must be unique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Abstract contracts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Missing function implementations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be used as base contracts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Interface contracts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Cannot implement any functions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Cannot inherit other contracts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 constructor, variables, structs, enums</a:t>
            </a:r>
            <a:endParaRPr/>
          </a:p>
        </p:txBody>
      </p:sp>
      <p:sp>
        <p:nvSpPr>
          <p:cNvPr id="523" name="Google Shape;523;p72"/>
          <p:cNvSpPr txBox="1"/>
          <p:nvPr>
            <p:ph type="title"/>
          </p:nvPr>
        </p:nvSpPr>
        <p:spPr>
          <a:xfrm>
            <a:off x="353250" y="793288"/>
            <a:ext cx="8520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inherit states and functions so code can be reused.</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22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&amp; Ethereum Package Manager</a:t>
            </a:r>
            <a:endParaRPr/>
          </a:p>
        </p:txBody>
      </p:sp>
      <p:sp>
        <p:nvSpPr>
          <p:cNvPr id="529" name="Google Shape;529;p73"/>
          <p:cNvSpPr txBox="1"/>
          <p:nvPr/>
        </p:nvSpPr>
        <p:spPr>
          <a:xfrm>
            <a:off x="311700" y="909125"/>
            <a:ext cx="8213700" cy="3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a:t>
            </a:r>
            <a:r>
              <a:rPr lang="en" sz="1800">
                <a:solidFill>
                  <a:schemeClr val="dk1"/>
                </a:solidFill>
              </a:rPr>
              <a:t>or the purpose of code reuse.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Library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Libraries are contracts that do not have storage.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They cannot hold ether.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They cannot inherit or be inherited by other contracts.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Ethereum Package Manager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EthPM is npm for Ethereum contracts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truffle install &lt;package name&gt;</a:t>
            </a:r>
            <a:endParaRPr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4"/>
          <p:cNvSpPr txBox="1"/>
          <p:nvPr>
            <p:ph type="title"/>
          </p:nvPr>
        </p:nvSpPr>
        <p:spPr>
          <a:xfrm>
            <a:off x="311700" y="1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Tests</a:t>
            </a:r>
            <a:endParaRPr/>
          </a:p>
        </p:txBody>
      </p:sp>
      <p:sp>
        <p:nvSpPr>
          <p:cNvPr id="535" name="Google Shape;535;p74"/>
          <p:cNvSpPr txBox="1"/>
          <p:nvPr/>
        </p:nvSpPr>
        <p:spPr>
          <a:xfrm>
            <a:off x="311700" y="696550"/>
            <a:ext cx="8213700" cy="2165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lang="en" sz="1600">
                <a:solidFill>
                  <a:schemeClr val="dk1"/>
                </a:solidFill>
              </a:rPr>
              <a:t>To implement Tests Driven Development (TDD).</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Write tests first then implement functions to make the tests pass.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Writing tests is not about finding bugs, but defining contract behavior.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Can be written in Javascript or Solidity.</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Contract name must begin with ‘Test’ (capital ‘T’). Function tests must start with ‘test’ (small ‘t’).</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Truffle provides Assert.sol library.</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Truffle uses mocha testing framework and chai for insertions.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536" name="Google Shape;536;p74"/>
          <p:cNvPicPr preferRelativeResize="0"/>
          <p:nvPr/>
        </p:nvPicPr>
        <p:blipFill>
          <a:blip r:embed="rId3">
            <a:alphaModFix/>
          </a:blip>
          <a:stretch>
            <a:fillRect/>
          </a:stretch>
        </p:blipFill>
        <p:spPr>
          <a:xfrm>
            <a:off x="1640912" y="2862250"/>
            <a:ext cx="5555275" cy="2106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5"/>
          <p:cNvSpPr txBox="1"/>
          <p:nvPr>
            <p:ph type="title"/>
          </p:nvPr>
        </p:nvSpPr>
        <p:spPr>
          <a:xfrm>
            <a:off x="311700" y="4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Exploits and Dangers</a:t>
            </a:r>
            <a:endParaRPr/>
          </a:p>
        </p:txBody>
      </p:sp>
      <p:graphicFrame>
        <p:nvGraphicFramePr>
          <p:cNvPr id="542" name="Google Shape;542;p75"/>
          <p:cNvGraphicFramePr/>
          <p:nvPr/>
        </p:nvGraphicFramePr>
        <p:xfrm>
          <a:off x="390700" y="620975"/>
          <a:ext cx="3000000" cy="3000000"/>
        </p:xfrm>
        <a:graphic>
          <a:graphicData uri="http://schemas.openxmlformats.org/drawingml/2006/table">
            <a:tbl>
              <a:tblPr>
                <a:noFill/>
                <a:tableStyleId>{E582BA9D-DF50-4A6A-9A07-C8B29A4D7D7C}</a:tableStyleId>
              </a:tblPr>
              <a:tblGrid>
                <a:gridCol w="1210350"/>
                <a:gridCol w="4462750"/>
                <a:gridCol w="2946325"/>
              </a:tblGrid>
              <a:tr h="381000">
                <a:tc>
                  <a:txBody>
                    <a:bodyPr>
                      <a:noAutofit/>
                    </a:bodyPr>
                    <a:lstStyle/>
                    <a:p>
                      <a:pPr indent="0" lvl="0" marL="0" rtl="0" algn="l">
                        <a:spcBef>
                          <a:spcPts val="0"/>
                        </a:spcBef>
                        <a:spcAft>
                          <a:spcPts val="0"/>
                        </a:spcAft>
                        <a:buNone/>
                      </a:pPr>
                      <a:r>
                        <a:rPr lang="en" sz="1000"/>
                        <a:t>Reentrancy</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Char char="●"/>
                      </a:pPr>
                      <a:r>
                        <a:rPr lang="en" sz="1000"/>
                        <a:t>One of the major dangers of calling external contracts is that they can take over the control flow, and make changes to your data. </a:t>
                      </a:r>
                      <a:endParaRPr sz="1000"/>
                    </a:p>
                    <a:p>
                      <a:pPr indent="-292100" lvl="0" marL="457200" rtl="0" algn="l">
                        <a:spcBef>
                          <a:spcPts val="0"/>
                        </a:spcBef>
                        <a:spcAft>
                          <a:spcPts val="0"/>
                        </a:spcAft>
                        <a:buSzPts val="1000"/>
                        <a:buChar char="●"/>
                      </a:pPr>
                      <a:r>
                        <a:rPr lang="en" sz="1000"/>
                        <a:t>Attacker can call functions </a:t>
                      </a:r>
                      <a:r>
                        <a:rPr lang="en" sz="1000" u="sng"/>
                        <a:t>repeatedly</a:t>
                      </a:r>
                      <a:r>
                        <a:rPr lang="en" sz="1000"/>
                        <a:t> before first invocation of the function is finished. This is what caused the DAO attack.</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Don't call external function until all internal work is done.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000"/>
                        <a:t>Cross function reentrancy</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Char char="●"/>
                      </a:pPr>
                      <a:r>
                        <a:rPr lang="en" sz="1000"/>
                        <a:t>Reentrancy that can occur across multiple functions.</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rPr>
                        <a:t>Don't call external function until all internal work is done.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000"/>
                        <a:t>Transaction Ordering and Timestamp Dependence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Char char="●"/>
                      </a:pPr>
                      <a:r>
                        <a:rPr lang="en" sz="1000"/>
                        <a:t>Transactions broadcasted to the network but not yet included in a block are in the mempool.</a:t>
                      </a:r>
                      <a:endParaRPr sz="1000"/>
                    </a:p>
                    <a:p>
                      <a:pPr indent="-292100" lvl="0" marL="457200" rtl="0" algn="l">
                        <a:spcBef>
                          <a:spcPts val="0"/>
                        </a:spcBef>
                        <a:spcAft>
                          <a:spcPts val="0"/>
                        </a:spcAft>
                        <a:buSzPts val="1000"/>
                        <a:buChar char="●"/>
                      </a:pPr>
                      <a:r>
                        <a:rPr lang="en" sz="1000"/>
                        <a:t>Since transactions are in the mempool before they make it into a block, anyone can know what transactions are about to occur on the network.</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In exchanges, use batch auctions (also prevents across high frequency trading).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Use pre-commit scheme.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000"/>
                        <a:t>Integer Overflow and Underflow</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Overflow - If a balance reaches the maximum uint value (2^256) it will circle back to zero.</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Underflow - If a uint is made to be less than zero, it will cause an underflow and get set to its maximum value</a:t>
                      </a:r>
                      <a:endParaRPr sz="1000">
                        <a:solidFill>
                          <a:schemeClr val="dk1"/>
                        </a:solidFill>
                        <a:latin typeface="Roboto"/>
                        <a:ea typeface="Roboto"/>
                        <a:cs typeface="Roboto"/>
                        <a:sym typeface="Roboto"/>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Make sure they don’t reach their maximum value.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000"/>
                        <a:t>Denial of Service</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Char char="●"/>
                      </a:pPr>
                      <a:r>
                        <a:rPr lang="en" sz="1000"/>
                        <a:t>Another danger of passing execution to another contract is a denial of service attack.</a:t>
                      </a:r>
                      <a:endParaRPr sz="1000"/>
                    </a:p>
                    <a:p>
                      <a:pPr indent="-292100" lvl="0" marL="457200" rtl="0" algn="l">
                        <a:spcBef>
                          <a:spcPts val="0"/>
                        </a:spcBef>
                        <a:spcAft>
                          <a:spcPts val="0"/>
                        </a:spcAft>
                        <a:buSzPts val="1000"/>
                        <a:buChar char="●"/>
                      </a:pPr>
                      <a:r>
                        <a:rPr lang="en" sz="1000"/>
                        <a:t>For example, iterating through array to pay multiple users can cause whole payout system to fail if one address is forcing an error. </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Use </a:t>
                      </a:r>
                      <a:r>
                        <a:rPr lang="en" sz="1000" u="sng">
                          <a:solidFill>
                            <a:schemeClr val="hlink"/>
                          </a:solidFill>
                          <a:hlinkClick r:id="rId4"/>
                        </a:rPr>
                        <a:t>pull over push payments</a:t>
                      </a:r>
                      <a:r>
                        <a:rPr lang="en" sz="1000"/>
                        <a:t>.</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000"/>
                        <a:t>Force Sending Ether</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Char char="●"/>
                      </a:pPr>
                      <a:r>
                        <a:rPr lang="en" sz="1000"/>
                        <a:t>Another danger is using logic that depends on the contract balance.</a:t>
                      </a:r>
                      <a:endParaRPr sz="1000"/>
                    </a:p>
                    <a:p>
                      <a:pPr indent="-292100" lvl="0" marL="457200" rtl="0" algn="l">
                        <a:spcBef>
                          <a:spcPts val="0"/>
                        </a:spcBef>
                        <a:spcAft>
                          <a:spcPts val="0"/>
                        </a:spcAft>
                        <a:buSzPts val="1000"/>
                        <a:buChar char="●"/>
                      </a:pPr>
                      <a:r>
                        <a:rPr lang="en" sz="1000"/>
                        <a:t>Attacker can use selfdestruct function, will force the destroyed contract’s funds to be sent to the target.</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Add contract logic to prevent this.</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311700" y="19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Smart Contract Best Practices</a:t>
            </a:r>
            <a:endParaRPr/>
          </a:p>
        </p:txBody>
      </p:sp>
      <p:sp>
        <p:nvSpPr>
          <p:cNvPr id="548" name="Google Shape;548;p76"/>
          <p:cNvSpPr txBox="1"/>
          <p:nvPr/>
        </p:nvSpPr>
        <p:spPr>
          <a:xfrm>
            <a:off x="445775" y="893600"/>
            <a:ext cx="4041300" cy="3731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lang="en" sz="1600">
                <a:solidFill>
                  <a:schemeClr val="dk1"/>
                </a:solidFill>
              </a:rPr>
              <a:t>Prepare for bugs, they are inevitable.</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Circuit Breaker design pattern</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Pause contract if things go wrong.</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Roll out carefully.</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Use automated Unit Testing to make sure logic is behaving as expected.</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Use testnets.</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Third party security audits.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Bug bounties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Greater complexity == more bugs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Reuse audited code and libraries.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Only use blockchain when necessary.</a:t>
            </a:r>
            <a:endParaRPr sz="1600">
              <a:solidFill>
                <a:schemeClr val="dk1"/>
              </a:solidFill>
            </a:endParaRPr>
          </a:p>
        </p:txBody>
      </p:sp>
      <p:sp>
        <p:nvSpPr>
          <p:cNvPr id="549" name="Google Shape;549;p76"/>
          <p:cNvSpPr txBox="1"/>
          <p:nvPr/>
        </p:nvSpPr>
        <p:spPr>
          <a:xfrm>
            <a:off x="4735650" y="893600"/>
            <a:ext cx="4041300" cy="3731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Always verify input data.</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Use </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Https</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Two factor authentication</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Encrypt</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Use msg.sender instead of tx.origin</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 sz="1600">
                <a:solidFill>
                  <a:schemeClr val="dk1"/>
                </a:solidFill>
              </a:rPr>
              <a:t>Gas limits</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Don’t loop over arrays of undetermined length</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Run tests for gas usage</a:t>
            </a:r>
            <a:endParaRPr sz="1600">
              <a:solidFill>
                <a:schemeClr val="dk1"/>
              </a:solidFill>
            </a:endParaRPr>
          </a:p>
          <a:p>
            <a:pPr indent="-330200" lvl="1" marL="914400" marR="0" rtl="0" algn="l">
              <a:lnSpc>
                <a:spcPct val="100000"/>
              </a:lnSpc>
              <a:spcBef>
                <a:spcPts val="0"/>
              </a:spcBef>
              <a:spcAft>
                <a:spcPts val="0"/>
              </a:spcAft>
              <a:buClr>
                <a:schemeClr val="dk1"/>
              </a:buClr>
              <a:buSzPts val="1600"/>
              <a:buChar char="○"/>
            </a:pPr>
            <a:r>
              <a:rPr lang="en" sz="1600">
                <a:solidFill>
                  <a:schemeClr val="dk1"/>
                </a:solidFill>
              </a:rPr>
              <a:t>Limit the length of user supplied data</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311700" y="19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Optimizing Gas</a:t>
            </a:r>
            <a:endParaRPr/>
          </a:p>
        </p:txBody>
      </p:sp>
      <p:sp>
        <p:nvSpPr>
          <p:cNvPr id="555" name="Google Shape;555;p77"/>
          <p:cNvSpPr txBox="1"/>
          <p:nvPr/>
        </p:nvSpPr>
        <p:spPr>
          <a:xfrm>
            <a:off x="311700" y="1526500"/>
            <a:ext cx="8213700" cy="249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solidFill>
                  <a:schemeClr val="dk1"/>
                </a:solidFill>
              </a:rPr>
              <a:t>Reduce number of loops. Zero, if possible.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Modifying storage variables in a loop</a:t>
            </a:r>
            <a:r>
              <a:rPr lang="en" sz="1800">
                <a:solidFill>
                  <a:schemeClr val="dk1"/>
                </a:solidFill>
              </a:rPr>
              <a:t> can be very expensive and </a:t>
            </a:r>
            <a:r>
              <a:rPr lang="en" sz="1800">
                <a:solidFill>
                  <a:schemeClr val="dk1"/>
                </a:solidFill>
              </a:rPr>
              <a:t>should be avoided unless absolutely necessary.</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Dynamic-size byte arrays (byte[ ]) wastes space, so use fixed-size byte arrays (from bytes1 to bytes32) since they are cheaper. </a:t>
            </a:r>
            <a:endParaRPr sz="18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56" name="Google Shape;556;p77"/>
          <p:cNvSpPr txBox="1"/>
          <p:nvPr/>
        </p:nvSpPr>
        <p:spPr>
          <a:xfrm>
            <a:off x="311700" y="861063"/>
            <a:ext cx="844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both deploying a contract and calling contract functions cost gas.</a:t>
            </a:r>
            <a:endParaRPr sz="18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8"/>
          <p:cNvSpPr txBox="1"/>
          <p:nvPr>
            <p:ph type="title"/>
          </p:nvPr>
        </p:nvSpPr>
        <p:spPr>
          <a:xfrm>
            <a:off x="311700" y="4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Contract Design Patterns</a:t>
            </a:r>
            <a:endParaRPr/>
          </a:p>
        </p:txBody>
      </p:sp>
      <p:graphicFrame>
        <p:nvGraphicFramePr>
          <p:cNvPr id="562" name="Google Shape;562;p78"/>
          <p:cNvGraphicFramePr/>
          <p:nvPr/>
        </p:nvGraphicFramePr>
        <p:xfrm>
          <a:off x="311700" y="677650"/>
          <a:ext cx="3000000" cy="3000000"/>
        </p:xfrm>
        <a:graphic>
          <a:graphicData uri="http://schemas.openxmlformats.org/drawingml/2006/table">
            <a:tbl>
              <a:tblPr>
                <a:noFill/>
                <a:tableStyleId>{E582BA9D-DF50-4A6A-9A07-C8B29A4D7D7C}</a:tableStyleId>
              </a:tblPr>
              <a:tblGrid>
                <a:gridCol w="1913600"/>
                <a:gridCol w="6480075"/>
              </a:tblGrid>
              <a:tr h="381000">
                <a:tc>
                  <a:txBody>
                    <a:bodyPr>
                      <a:noAutofit/>
                    </a:bodyPr>
                    <a:lstStyle/>
                    <a:p>
                      <a:pPr indent="0" lvl="0" marL="0" rtl="0" algn="l">
                        <a:spcBef>
                          <a:spcPts val="0"/>
                        </a:spcBef>
                        <a:spcAft>
                          <a:spcPts val="0"/>
                        </a:spcAft>
                        <a:buNone/>
                      </a:pPr>
                      <a:r>
                        <a:rPr lang="en"/>
                        <a:t>Fail early and fail loud</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dk1"/>
                        </a:buClr>
                        <a:buSzPts val="1400"/>
                        <a:buChar char="●"/>
                      </a:pPr>
                      <a:r>
                        <a:rPr lang="en">
                          <a:solidFill>
                            <a:schemeClr val="dk1"/>
                          </a:solidFill>
                        </a:rPr>
                        <a:t>Use ‘require’ than ‘if’ statement cause ‘require’ will throw exceptions, ‘if’ will not.</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Restricting Access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dk1"/>
                        </a:buClr>
                        <a:buSzPts val="1400"/>
                        <a:buChar char="●"/>
                      </a:pPr>
                      <a:r>
                        <a:rPr lang="en">
                          <a:solidFill>
                            <a:schemeClr val="dk1"/>
                          </a:solidFill>
                        </a:rPr>
                        <a:t>Restrict other contracts’ access to the state by making state variables private.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Restrict function access so that only specific addresses are permitted to execute functions.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Auto Deprecation</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SzPts val="1400"/>
                        <a:buChar char="●"/>
                      </a:pPr>
                      <a:r>
                        <a:rPr lang="en"/>
                        <a:t>C</a:t>
                      </a:r>
                      <a:r>
                        <a:rPr lang="en"/>
                        <a:t>lose</a:t>
                      </a:r>
                      <a:r>
                        <a:rPr lang="en"/>
                        <a:t> contracts that should expire after a certain time.</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Mortal</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dk1"/>
                        </a:buClr>
                        <a:buSzPts val="1400"/>
                        <a:buChar char="●"/>
                      </a:pPr>
                      <a:r>
                        <a:rPr lang="en">
                          <a:solidFill>
                            <a:schemeClr val="dk1"/>
                          </a:solidFill>
                        </a:rPr>
                        <a:t>Add ability to destroy a contract and remove from blockchain.</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Push over push payments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SzPts val="1400"/>
                        <a:buChar char="●"/>
                      </a:pPr>
                      <a:r>
                        <a:rPr lang="en"/>
                        <a:t>Allow users to withdraw rather then using send transaction. </a:t>
                      </a:r>
                      <a:endParaRPr/>
                    </a:p>
                    <a:p>
                      <a:pPr indent="-317500" lvl="0" marL="457200" rtl="0" algn="l">
                        <a:spcBef>
                          <a:spcPts val="0"/>
                        </a:spcBef>
                        <a:spcAft>
                          <a:spcPts val="0"/>
                        </a:spcAft>
                        <a:buSzPts val="1400"/>
                        <a:buChar char="●"/>
                      </a:pPr>
                      <a:r>
                        <a:rPr lang="en"/>
                        <a:t>This will prevent against re-entrancy and denial of service attacks.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Circuit Breakers</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dk1"/>
                        </a:buClr>
                        <a:buSzPts val="1400"/>
                        <a:buChar char="●"/>
                      </a:pPr>
                      <a:r>
                        <a:rPr lang="en">
                          <a:solidFill>
                            <a:schemeClr val="dk1"/>
                          </a:solidFill>
                        </a:rPr>
                        <a:t>Allow contract functionality to be stopped.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useful when bugs are detected on live contracts.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Freezing the contract would reducing harm before a fix is implemented.</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Speed Bump</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17500" lvl="0" marL="457200" rtl="0" algn="l">
                        <a:spcBef>
                          <a:spcPts val="0"/>
                        </a:spcBef>
                        <a:spcAft>
                          <a:spcPts val="0"/>
                        </a:spcAft>
                        <a:buClr>
                          <a:schemeClr val="dk1"/>
                        </a:buClr>
                        <a:buSzPts val="1400"/>
                        <a:buChar char="●"/>
                      </a:pPr>
                      <a:r>
                        <a:rPr lang="en">
                          <a:solidFill>
                            <a:schemeClr val="dk1"/>
                          </a:solidFill>
                        </a:rPr>
                        <a:t>Speed bumps slows down actions so that if malicious actions occur, there is time to recover.</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9"/>
          <p:cNvSpPr txBox="1"/>
          <p:nvPr>
            <p:ph type="title"/>
          </p:nvPr>
        </p:nvSpPr>
        <p:spPr>
          <a:xfrm>
            <a:off x="361575" y="21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Upgradeable Contracts</a:t>
            </a:r>
            <a:endParaRPr/>
          </a:p>
        </p:txBody>
      </p:sp>
      <p:sp>
        <p:nvSpPr>
          <p:cNvPr id="568" name="Google Shape;568;p79"/>
          <p:cNvSpPr txBox="1"/>
          <p:nvPr/>
        </p:nvSpPr>
        <p:spPr>
          <a:xfrm>
            <a:off x="495650" y="1722600"/>
            <a:ext cx="8213700" cy="26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Two approaches to upgrading contracts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Registry - Stores addresses of latest version of contract.</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Forward data and calls - Use relay contract to forward data and calls to correct contract.</a:t>
            </a:r>
            <a:endParaRPr sz="1800">
              <a:solidFill>
                <a:schemeClr val="dk1"/>
              </a:solidFill>
            </a:endParaRPr>
          </a:p>
          <a:p>
            <a:pPr indent="-342900" lvl="0" marL="457200" marR="0" rtl="0" algn="l">
              <a:lnSpc>
                <a:spcPct val="100000"/>
              </a:lnSpc>
              <a:spcBef>
                <a:spcPts val="0"/>
              </a:spcBef>
              <a:spcAft>
                <a:spcPts val="0"/>
              </a:spcAft>
              <a:buSzPts val="1800"/>
              <a:buChar char="●"/>
            </a:pPr>
            <a:r>
              <a:rPr lang="en" sz="1800">
                <a:solidFill>
                  <a:schemeClr val="dk1"/>
                </a:solidFill>
              </a:rPr>
              <a:t>Keep components modular</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 sz="1800">
                <a:solidFill>
                  <a:schemeClr val="dk1"/>
                </a:solidFill>
              </a:rPr>
              <a:t>Allows to upgrade certain components while keeping others same.</a:t>
            </a:r>
            <a:endParaRPr sz="1800">
              <a:solidFill>
                <a:schemeClr val="dk1"/>
              </a:solidFill>
            </a:endParaRPr>
          </a:p>
          <a:p>
            <a:pPr indent="-342900" lvl="0" marL="457200" marR="0" rtl="0" algn="l">
              <a:lnSpc>
                <a:spcPct val="100000"/>
              </a:lnSpc>
              <a:spcBef>
                <a:spcPts val="0"/>
              </a:spcBef>
              <a:spcAft>
                <a:spcPts val="0"/>
              </a:spcAft>
              <a:buSzPts val="1800"/>
              <a:buChar char="●"/>
            </a:pPr>
            <a:r>
              <a:rPr lang="en" sz="1800">
                <a:solidFill>
                  <a:schemeClr val="dk1"/>
                </a:solidFill>
              </a:rPr>
              <a:t>Process to manage data migration is still exploratory.</a:t>
            </a:r>
            <a:endParaRPr>
              <a:solidFill>
                <a:schemeClr val="dk1"/>
              </a:solidFill>
            </a:endParaRPr>
          </a:p>
        </p:txBody>
      </p:sp>
      <p:sp>
        <p:nvSpPr>
          <p:cNvPr id="569" name="Google Shape;569;p79"/>
          <p:cNvSpPr txBox="1"/>
          <p:nvPr/>
        </p:nvSpPr>
        <p:spPr>
          <a:xfrm>
            <a:off x="361575" y="877702"/>
            <a:ext cx="8440200" cy="7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contracts in Ethereum are immutable, new contracts need to be published with new code.</a:t>
            </a:r>
            <a:endParaRPr sz="18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0"/>
          <p:cNvSpPr txBox="1"/>
          <p:nvPr/>
        </p:nvSpPr>
        <p:spPr>
          <a:xfrm>
            <a:off x="424950" y="1531450"/>
            <a:ext cx="8213700" cy="26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Like API for the blockchain.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Tricky part is trusting API providers.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Oraclize queries uses “If this, then that” logic model.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Decentralized Oracle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Bring information to blockchain without having to rely on 3rd parties. </a:t>
            </a:r>
            <a:endParaRPr sz="1800">
              <a:solidFill>
                <a:schemeClr val="dk1"/>
              </a:solidFill>
            </a:endParaRPr>
          </a:p>
        </p:txBody>
      </p:sp>
      <p:sp>
        <p:nvSpPr>
          <p:cNvPr id="575" name="Google Shape;575;p80"/>
          <p:cNvSpPr txBox="1"/>
          <p:nvPr>
            <p:ph type="title"/>
          </p:nvPr>
        </p:nvSpPr>
        <p:spPr>
          <a:xfrm>
            <a:off x="311700" y="19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Oracles?</a:t>
            </a:r>
            <a:endParaRPr/>
          </a:p>
        </p:txBody>
      </p:sp>
      <p:sp>
        <p:nvSpPr>
          <p:cNvPr id="576" name="Google Shape;576;p80"/>
          <p:cNvSpPr txBox="1"/>
          <p:nvPr/>
        </p:nvSpPr>
        <p:spPr>
          <a:xfrm>
            <a:off x="311700" y="861102"/>
            <a:ext cx="8440200" cy="7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Oracles brings information from outside blockchain into blockchain.</a:t>
            </a:r>
            <a:endParaRPr sz="18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1"/>
          <p:cNvSpPr txBox="1"/>
          <p:nvPr/>
        </p:nvSpPr>
        <p:spPr>
          <a:xfrm>
            <a:off x="311700" y="941200"/>
            <a:ext cx="84402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ENS converts </a:t>
            </a:r>
            <a:r>
              <a:rPr lang="en" sz="1800">
                <a:solidFill>
                  <a:schemeClr val="dk1"/>
                </a:solidFill>
              </a:rPr>
              <a:t>machine readable identifiers to </a:t>
            </a:r>
            <a:r>
              <a:rPr lang="en" sz="1800">
                <a:solidFill>
                  <a:schemeClr val="dk1"/>
                </a:solidFill>
              </a:rPr>
              <a:t>human readable names.</a:t>
            </a:r>
            <a:endParaRPr sz="1800">
              <a:solidFill>
                <a:schemeClr val="dk1"/>
              </a:solidFill>
            </a:endParaRPr>
          </a:p>
        </p:txBody>
      </p:sp>
      <p:sp>
        <p:nvSpPr>
          <p:cNvPr id="582" name="Google Shape;582;p81"/>
          <p:cNvSpPr txBox="1"/>
          <p:nvPr>
            <p:ph type="title"/>
          </p:nvPr>
        </p:nvSpPr>
        <p:spPr>
          <a:xfrm>
            <a:off x="311700" y="228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Ethereum Name Service (ENS)?</a:t>
            </a:r>
            <a:endParaRPr/>
          </a:p>
        </p:txBody>
      </p:sp>
      <p:sp>
        <p:nvSpPr>
          <p:cNvPr id="583" name="Google Shape;583;p81"/>
          <p:cNvSpPr txBox="1"/>
          <p:nvPr/>
        </p:nvSpPr>
        <p:spPr>
          <a:xfrm>
            <a:off x="311700" y="1506525"/>
            <a:ext cx="8213700" cy="351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Ethereum addresses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0x634f7f5af511636994d5060c5bcab728e35e9840 → </a:t>
            </a:r>
            <a:r>
              <a:rPr lang="en" sz="1200">
                <a:solidFill>
                  <a:schemeClr val="dk1"/>
                </a:solidFill>
              </a:rPr>
              <a:t>ethereumaddress.eth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IPFS hashes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QmWeSMxMWpsrsJdBU6Zqc6DXZEf4WXHkPzBAdmPjmmHUna → </a:t>
            </a:r>
            <a:r>
              <a:rPr lang="en" sz="1200">
                <a:solidFill>
                  <a:schemeClr val="dk1"/>
                </a:solidFill>
              </a:rPr>
              <a:t>ipfshash.eth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Two main components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Registry</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Single contract that lists all domains and subdomains with associated data.</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Stores:</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Owner</a:t>
            </a:r>
            <a:endParaRPr sz="1200">
              <a:solidFill>
                <a:schemeClr val="dk1"/>
              </a:solidFill>
            </a:endParaRPr>
          </a:p>
          <a:p>
            <a:pPr indent="-304800" lvl="3" marL="1828800" rtl="0" algn="l">
              <a:spcBef>
                <a:spcPts val="0"/>
              </a:spcBef>
              <a:spcAft>
                <a:spcPts val="0"/>
              </a:spcAft>
              <a:buClr>
                <a:schemeClr val="dk1"/>
              </a:buClr>
              <a:buSzPts val="1200"/>
              <a:buChar char="●"/>
            </a:pPr>
            <a:r>
              <a:rPr lang="en" sz="1200">
                <a:solidFill>
                  <a:schemeClr val="dk1"/>
                </a:solidFill>
              </a:rPr>
              <a:t>External account</a:t>
            </a:r>
            <a:endParaRPr sz="1200">
              <a:solidFill>
                <a:schemeClr val="dk1"/>
              </a:solidFill>
            </a:endParaRPr>
          </a:p>
          <a:p>
            <a:pPr indent="-304800" lvl="3" marL="1828800" rtl="0" algn="l">
              <a:spcBef>
                <a:spcPts val="0"/>
              </a:spcBef>
              <a:spcAft>
                <a:spcPts val="0"/>
              </a:spcAft>
              <a:buClr>
                <a:schemeClr val="dk1"/>
              </a:buClr>
              <a:buSzPts val="1200"/>
              <a:buChar char="●"/>
            </a:pPr>
            <a:r>
              <a:rPr lang="en" sz="1200">
                <a:solidFill>
                  <a:schemeClr val="dk1"/>
                </a:solidFill>
              </a:rPr>
              <a:t>Contract</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Address of Resolver contract</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Time to live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Resolver</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Translate names to identifiers (Ethereum address, IPFS hash, Swarm hash etc).</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Bitcoin?</a:t>
            </a:r>
            <a:endParaRPr/>
          </a:p>
        </p:txBody>
      </p:sp>
      <p:sp>
        <p:nvSpPr>
          <p:cNvPr id="148" name="Google Shape;148;p19"/>
          <p:cNvSpPr txBox="1"/>
          <p:nvPr/>
        </p:nvSpPr>
        <p:spPr>
          <a:xfrm>
            <a:off x="445775" y="1143000"/>
            <a:ext cx="8024100" cy="3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Just like </a:t>
            </a:r>
            <a:r>
              <a:rPr lang="en" sz="1800" u="sng">
                <a:solidFill>
                  <a:schemeClr val="dk1"/>
                </a:solidFill>
              </a:rPr>
              <a:t>Internet</a:t>
            </a:r>
            <a:r>
              <a:rPr lang="en" sz="1800">
                <a:solidFill>
                  <a:schemeClr val="dk1"/>
                </a:solidFill>
              </a:rPr>
              <a:t> provides access to </a:t>
            </a:r>
            <a:r>
              <a:rPr lang="en" sz="1800" u="sng">
                <a:solidFill>
                  <a:schemeClr val="dk1"/>
                </a:solidFill>
              </a:rPr>
              <a:t>information</a:t>
            </a:r>
            <a:r>
              <a:rPr lang="en" sz="1800">
                <a:solidFill>
                  <a:schemeClr val="dk1"/>
                </a:solidFill>
              </a:rPr>
              <a:t> to anyone in the world, </a:t>
            </a:r>
            <a:endParaRPr sz="1800">
              <a:solidFill>
                <a:schemeClr val="dk1"/>
              </a:solidFill>
            </a:endParaRPr>
          </a:p>
          <a:p>
            <a:pPr indent="0" lvl="0" marL="0" rtl="0" algn="l">
              <a:spcBef>
                <a:spcPts val="0"/>
              </a:spcBef>
              <a:spcAft>
                <a:spcPts val="0"/>
              </a:spcAft>
              <a:buNone/>
            </a:pPr>
            <a:r>
              <a:rPr lang="en" sz="1800" u="sng">
                <a:solidFill>
                  <a:schemeClr val="dk1"/>
                </a:solidFill>
              </a:rPr>
              <a:t>Bitcoin</a:t>
            </a:r>
            <a:r>
              <a:rPr lang="en" sz="1800">
                <a:solidFill>
                  <a:schemeClr val="dk1"/>
                </a:solidFill>
              </a:rPr>
              <a:t> provides access to </a:t>
            </a:r>
            <a:r>
              <a:rPr lang="en" sz="1800" u="sng">
                <a:solidFill>
                  <a:schemeClr val="dk1"/>
                </a:solidFill>
              </a:rPr>
              <a:t>global financial system</a:t>
            </a:r>
            <a:r>
              <a:rPr lang="en" sz="1800">
                <a:solidFill>
                  <a:schemeClr val="dk1"/>
                </a:solidFill>
              </a:rPr>
              <a:t> to anyone in the world.</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Whitepaper: </a:t>
            </a:r>
            <a:r>
              <a:rPr lang="en" u="sng">
                <a:solidFill>
                  <a:schemeClr val="hlink"/>
                </a:solidFill>
                <a:hlinkClick r:id="rId3"/>
              </a:rPr>
              <a:t>Bitcoin: A Peer-to-Peer Electronic Cash System</a:t>
            </a:r>
            <a:r>
              <a:rPr lang="en"/>
              <a:t> - Satoshi Nakamoto</a:t>
            </a:r>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Who is Satoshi Nakamoto?</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Still unknown and doesn’t matter. Just like it doesn’t matter who invented internet.</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descr="https://upload.wikimedia.org/wikipedia/commons/thumb/4/46/Bitcoin.svg/2000px-Bitcoin.svg.png" id="149" name="Google Shape;149;p19">
            <a:hlinkClick r:id="rId4"/>
          </p:cNvPr>
          <p:cNvPicPr preferRelativeResize="0"/>
          <p:nvPr/>
        </p:nvPicPr>
        <p:blipFill>
          <a:blip r:embed="rId5">
            <a:alphaModFix/>
          </a:blip>
          <a:stretch>
            <a:fillRect/>
          </a:stretch>
        </p:blipFill>
        <p:spPr>
          <a:xfrm>
            <a:off x="2606300" y="371350"/>
            <a:ext cx="720075" cy="7200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2"/>
          <p:cNvSpPr txBox="1"/>
          <p:nvPr>
            <p:ph type="title"/>
          </p:nvPr>
        </p:nvSpPr>
        <p:spPr>
          <a:xfrm>
            <a:off x="311700" y="12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Interplanetary File System (IPFS)?</a:t>
            </a:r>
            <a:endParaRPr/>
          </a:p>
        </p:txBody>
      </p:sp>
      <p:sp>
        <p:nvSpPr>
          <p:cNvPr id="589" name="Google Shape;589;p82"/>
          <p:cNvSpPr txBox="1"/>
          <p:nvPr/>
        </p:nvSpPr>
        <p:spPr>
          <a:xfrm>
            <a:off x="311700" y="760975"/>
            <a:ext cx="84402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Because IPFS makes web distributed.</a:t>
            </a:r>
            <a:endParaRPr sz="1800">
              <a:solidFill>
                <a:schemeClr val="dk1"/>
              </a:solidFill>
            </a:endParaRPr>
          </a:p>
        </p:txBody>
      </p:sp>
      <p:graphicFrame>
        <p:nvGraphicFramePr>
          <p:cNvPr id="590" name="Google Shape;590;p82"/>
          <p:cNvGraphicFramePr/>
          <p:nvPr/>
        </p:nvGraphicFramePr>
        <p:xfrm>
          <a:off x="412175" y="1343500"/>
          <a:ext cx="3000000" cy="3000000"/>
        </p:xfrm>
        <a:graphic>
          <a:graphicData uri="http://schemas.openxmlformats.org/drawingml/2006/table">
            <a:tbl>
              <a:tblPr>
                <a:noFill/>
                <a:tableStyleId>{E582BA9D-DF50-4A6A-9A07-C8B29A4D7D7C}</a:tableStyleId>
              </a:tblPr>
              <a:tblGrid>
                <a:gridCol w="4260300"/>
                <a:gridCol w="4260300"/>
              </a:tblGrid>
              <a:tr h="381000">
                <a:tc>
                  <a:txBody>
                    <a:bodyPr>
                      <a:noAutofit/>
                    </a:bodyPr>
                    <a:lstStyle/>
                    <a:p>
                      <a:pPr indent="0" lvl="0" marL="0" rtl="0" algn="l">
                        <a:spcBef>
                          <a:spcPts val="0"/>
                        </a:spcBef>
                        <a:spcAft>
                          <a:spcPts val="0"/>
                        </a:spcAft>
                        <a:buNone/>
                      </a:pPr>
                      <a:r>
                        <a:rPr lang="en" sz="1600"/>
                        <a:t>What?</a:t>
                      </a:r>
                      <a:endParaRPr sz="1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600"/>
                        <a:t>Why?</a:t>
                      </a:r>
                      <a:endParaRPr sz="1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81000">
                <a:tc>
                  <a:txBody>
                    <a:bodyPr>
                      <a:noAutofit/>
                    </a:bodyPr>
                    <a:lstStyle/>
                    <a:p>
                      <a:pPr indent="-330200" lvl="0" marL="457200" rtl="0" algn="l">
                        <a:spcBef>
                          <a:spcPts val="0"/>
                        </a:spcBef>
                        <a:spcAft>
                          <a:spcPts val="0"/>
                        </a:spcAft>
                        <a:buClr>
                          <a:schemeClr val="dk1"/>
                        </a:buClr>
                        <a:buSzPts val="1600"/>
                        <a:buChar char="●"/>
                      </a:pPr>
                      <a:r>
                        <a:rPr lang="en" sz="1600">
                          <a:solidFill>
                            <a:schemeClr val="dk1"/>
                          </a:solidFill>
                        </a:rPr>
                        <a:t>Distributed P2P file system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No servers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Content addressed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Hash of file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 single network of peers sharing git objects</a:t>
                      </a:r>
                      <a:endParaRPr sz="16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noAutofit/>
                    </a:bodyPr>
                    <a:lstStyle/>
                    <a:p>
                      <a:pPr indent="-330200" lvl="0" marL="457200" rtl="0" algn="l">
                        <a:spcBef>
                          <a:spcPts val="0"/>
                        </a:spcBef>
                        <a:spcAft>
                          <a:spcPts val="0"/>
                        </a:spcAft>
                        <a:buClr>
                          <a:schemeClr val="dk1"/>
                        </a:buClr>
                        <a:buSzPts val="1600"/>
                        <a:buChar char="●"/>
                      </a:pPr>
                      <a:r>
                        <a:rPr lang="en" sz="1600">
                          <a:solidFill>
                            <a:schemeClr val="dk1"/>
                          </a:solidFill>
                        </a:rPr>
                        <a:t>Maintains Data Integrity</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Changing data will change hash, therefore, changing address of the file.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Decentralized</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No central point of failure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Resilient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Storing data is cheaper in IPFS than in blockchain.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Store data on IPFS.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Store IPFS hash in smart contracts.</a:t>
                      </a:r>
                      <a:endParaRPr sz="1600">
                        <a:solidFill>
                          <a:schemeClr val="dk1"/>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graphicFrame>
        <p:nvGraphicFramePr>
          <p:cNvPr id="595" name="Google Shape;595;p83"/>
          <p:cNvGraphicFramePr/>
          <p:nvPr/>
        </p:nvGraphicFramePr>
        <p:xfrm>
          <a:off x="311700" y="1129350"/>
          <a:ext cx="3000000" cy="3000000"/>
        </p:xfrm>
        <a:graphic>
          <a:graphicData uri="http://schemas.openxmlformats.org/drawingml/2006/table">
            <a:tbl>
              <a:tblPr>
                <a:noFill/>
                <a:tableStyleId>{E582BA9D-DF50-4A6A-9A07-C8B29A4D7D7C}</a:tableStyleId>
              </a:tblPr>
              <a:tblGrid>
                <a:gridCol w="4141425"/>
                <a:gridCol w="4141425"/>
              </a:tblGrid>
              <a:tr h="564425">
                <a:tc>
                  <a:txBody>
                    <a:bodyPr>
                      <a:noAutofit/>
                    </a:bodyPr>
                    <a:lstStyle/>
                    <a:p>
                      <a:pPr indent="0" lvl="0" marL="0" rtl="0" algn="l">
                        <a:spcBef>
                          <a:spcPts val="0"/>
                        </a:spcBef>
                        <a:spcAft>
                          <a:spcPts val="0"/>
                        </a:spcAft>
                        <a:buNone/>
                      </a:pPr>
                      <a:r>
                        <a:rPr lang="en" sz="1800"/>
                        <a:t>What?</a:t>
                      </a:r>
                      <a:endParaRPr sz="1800"/>
                    </a:p>
                  </a:txBody>
                  <a:tcPr marT="91425" marB="91425" marR="91425" marL="91425"/>
                </a:tc>
                <a:tc>
                  <a:txBody>
                    <a:bodyPr>
                      <a:noAutofit/>
                    </a:bodyPr>
                    <a:lstStyle/>
                    <a:p>
                      <a:pPr indent="0" lvl="0" marL="0" rtl="0" algn="l">
                        <a:spcBef>
                          <a:spcPts val="0"/>
                        </a:spcBef>
                        <a:spcAft>
                          <a:spcPts val="0"/>
                        </a:spcAft>
                        <a:buNone/>
                      </a:pPr>
                      <a:r>
                        <a:rPr lang="en" sz="1800"/>
                        <a:t>Why?</a:t>
                      </a:r>
                      <a:endParaRPr sz="1800"/>
                    </a:p>
                  </a:txBody>
                  <a:tcPr marT="91425" marB="91425" marR="91425" marL="91425"/>
                </a:tc>
              </a:tr>
              <a:tr h="2674350">
                <a:tc>
                  <a:txBody>
                    <a:bodyPr>
                      <a:noAutofit/>
                    </a:bodyPr>
                    <a:lstStyle/>
                    <a:p>
                      <a:pPr indent="0" lvl="0" marL="0" rtl="0" algn="l">
                        <a:spcBef>
                          <a:spcPts val="0"/>
                        </a:spcBef>
                        <a:spcAft>
                          <a:spcPts val="0"/>
                        </a:spcAft>
                        <a:buClr>
                          <a:schemeClr val="dk1"/>
                        </a:buClr>
                        <a:buSzPts val="1100"/>
                        <a:buFont typeface="Arial"/>
                        <a:buNone/>
                      </a:pPr>
                      <a:r>
                        <a:rPr lang="en" sz="1800"/>
                        <a:t>Brew install ipfs</a:t>
                      </a:r>
                      <a:endParaRPr sz="1800"/>
                    </a:p>
                    <a:p>
                      <a:pPr indent="0" lvl="0" marL="0" rtl="0" algn="l">
                        <a:spcBef>
                          <a:spcPts val="0"/>
                        </a:spcBef>
                        <a:spcAft>
                          <a:spcPts val="0"/>
                        </a:spcAft>
                        <a:buClr>
                          <a:schemeClr val="dk1"/>
                        </a:buClr>
                        <a:buSzPts val="1100"/>
                        <a:buFont typeface="Arial"/>
                        <a:buNone/>
                      </a:pPr>
                      <a:r>
                        <a:rPr lang="en" sz="1800"/>
                        <a:t>Ipfs init</a:t>
                      </a:r>
                      <a:endParaRPr sz="1800"/>
                    </a:p>
                    <a:p>
                      <a:pPr indent="0" lvl="0" marL="0" rtl="0" algn="l">
                        <a:spcBef>
                          <a:spcPts val="0"/>
                        </a:spcBef>
                        <a:spcAft>
                          <a:spcPts val="0"/>
                        </a:spcAft>
                        <a:buClr>
                          <a:schemeClr val="dk1"/>
                        </a:buClr>
                        <a:buSzPts val="1100"/>
                        <a:buFont typeface="Arial"/>
                        <a:buNone/>
                      </a:pPr>
                      <a:r>
                        <a:rPr lang="en" sz="1800"/>
                        <a:t>Ipfs daemon</a:t>
                      </a:r>
                      <a:endParaRPr sz="1800"/>
                    </a:p>
                    <a:p>
                      <a:pPr indent="0" lvl="0" marL="0" rtl="0" algn="l">
                        <a:spcBef>
                          <a:spcPts val="0"/>
                        </a:spcBef>
                        <a:spcAft>
                          <a:spcPts val="0"/>
                        </a:spcAft>
                        <a:buClr>
                          <a:schemeClr val="dk1"/>
                        </a:buClr>
                        <a:buSzPts val="1100"/>
                        <a:buFont typeface="Arial"/>
                        <a:buNone/>
                      </a:pPr>
                      <a:r>
                        <a:rPr lang="en" sz="1800"/>
                        <a:t>Ipfs swarm peers</a:t>
                      </a:r>
                      <a:endParaRPr sz="1800"/>
                    </a:p>
                    <a:p>
                      <a:pPr indent="0" lvl="0" marL="0" rtl="0" algn="l">
                        <a:spcBef>
                          <a:spcPts val="0"/>
                        </a:spcBef>
                        <a:spcAft>
                          <a:spcPts val="0"/>
                        </a:spcAft>
                        <a:buClr>
                          <a:schemeClr val="dk1"/>
                        </a:buClr>
                        <a:buSzPts val="1100"/>
                        <a:buFont typeface="Arial"/>
                        <a:buNone/>
                      </a:pPr>
                      <a:r>
                        <a:rPr lang="en" sz="1800"/>
                        <a:t>Ipfs add -r dist/</a:t>
                      </a:r>
                      <a:endParaRPr sz="1800"/>
                    </a:p>
                    <a:p>
                      <a:pPr indent="0" lvl="0" marL="0" rtl="0" algn="l">
                        <a:spcBef>
                          <a:spcPts val="0"/>
                        </a:spcBef>
                        <a:spcAft>
                          <a:spcPts val="0"/>
                        </a:spcAft>
                        <a:buNone/>
                      </a:pPr>
                      <a:r>
                        <a:rPr lang="en" sz="1800"/>
                        <a:t>Ipfs name publish &lt;hash of folder&gt;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rPr lang="en" sz="1800"/>
                        <a:t>https://gateway.ipfs.io/ipfs/&lt;hash of folder&gt;</a:t>
                      </a:r>
                      <a:endParaRPr sz="1800"/>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sz="1800"/>
                        <a:t>To install IPFS</a:t>
                      </a:r>
                      <a:endParaRPr sz="1800"/>
                    </a:p>
                    <a:p>
                      <a:pPr indent="0" lvl="0" marL="0" rtl="0" algn="l">
                        <a:spcBef>
                          <a:spcPts val="0"/>
                        </a:spcBef>
                        <a:spcAft>
                          <a:spcPts val="0"/>
                        </a:spcAft>
                        <a:buClr>
                          <a:schemeClr val="dk1"/>
                        </a:buClr>
                        <a:buSzPts val="1100"/>
                        <a:buFont typeface="Arial"/>
                        <a:buNone/>
                      </a:pPr>
                      <a:r>
                        <a:rPr lang="en" sz="1800"/>
                        <a:t>To initialize new node</a:t>
                      </a:r>
                      <a:endParaRPr sz="1800"/>
                    </a:p>
                    <a:p>
                      <a:pPr indent="0" lvl="0" marL="0" rtl="0" algn="l">
                        <a:spcBef>
                          <a:spcPts val="0"/>
                        </a:spcBef>
                        <a:spcAft>
                          <a:spcPts val="0"/>
                        </a:spcAft>
                        <a:buClr>
                          <a:schemeClr val="dk1"/>
                        </a:buClr>
                        <a:buSzPts val="1100"/>
                        <a:buFont typeface="Arial"/>
                        <a:buNone/>
                      </a:pPr>
                      <a:r>
                        <a:rPr lang="en" sz="1800"/>
                        <a:t>To run the node</a:t>
                      </a:r>
                      <a:endParaRPr sz="1800"/>
                    </a:p>
                    <a:p>
                      <a:pPr indent="0" lvl="0" marL="0" rtl="0" algn="l">
                        <a:spcBef>
                          <a:spcPts val="0"/>
                        </a:spcBef>
                        <a:spcAft>
                          <a:spcPts val="0"/>
                        </a:spcAft>
                        <a:buClr>
                          <a:schemeClr val="dk1"/>
                        </a:buClr>
                        <a:buSzPts val="1100"/>
                        <a:buFont typeface="Arial"/>
                        <a:buNone/>
                      </a:pPr>
                      <a:r>
                        <a:rPr lang="en" sz="1800"/>
                        <a:t>To share contents with peers (nodes)</a:t>
                      </a:r>
                      <a:endParaRPr sz="1800"/>
                    </a:p>
                    <a:p>
                      <a:pPr indent="0" lvl="0" marL="0" rtl="0" algn="l">
                        <a:spcBef>
                          <a:spcPts val="0"/>
                        </a:spcBef>
                        <a:spcAft>
                          <a:spcPts val="0"/>
                        </a:spcAft>
                        <a:buClr>
                          <a:schemeClr val="dk1"/>
                        </a:buClr>
                        <a:buSzPts val="1100"/>
                        <a:buFont typeface="Arial"/>
                        <a:buNone/>
                      </a:pPr>
                      <a:r>
                        <a:rPr lang="en" sz="1800"/>
                        <a:t>To add files to ipfs</a:t>
                      </a:r>
                      <a:endParaRPr sz="1800"/>
                    </a:p>
                    <a:p>
                      <a:pPr indent="0" lvl="0" marL="0" rtl="0" algn="l">
                        <a:spcBef>
                          <a:spcPts val="0"/>
                        </a:spcBef>
                        <a:spcAft>
                          <a:spcPts val="0"/>
                        </a:spcAft>
                        <a:buClr>
                          <a:schemeClr val="dk1"/>
                        </a:buClr>
                        <a:buSzPts val="1100"/>
                        <a:buFont typeface="Arial"/>
                        <a:buNone/>
                      </a:pPr>
                      <a:r>
                        <a:rPr lang="en" sz="1800"/>
                        <a:t>To publish folder to ipfs so the folder can be accessed via ipfs</a:t>
                      </a:r>
                      <a:endParaRPr sz="1800"/>
                    </a:p>
                    <a:p>
                      <a:pPr indent="0" lvl="0" marL="0" rtl="0" algn="l">
                        <a:spcBef>
                          <a:spcPts val="0"/>
                        </a:spcBef>
                        <a:spcAft>
                          <a:spcPts val="0"/>
                        </a:spcAft>
                        <a:buNone/>
                      </a:pPr>
                      <a:r>
                        <a:rPr lang="en" sz="1800"/>
                        <a:t>Link to access dapp via browser</a:t>
                      </a:r>
                      <a:endParaRPr sz="1800"/>
                    </a:p>
                  </a:txBody>
                  <a:tcPr marT="91425" marB="91425" marR="91425" marL="91425"/>
                </a:tc>
              </a:tr>
            </a:tbl>
          </a:graphicData>
        </a:graphic>
      </p:graphicFrame>
      <p:sp>
        <p:nvSpPr>
          <p:cNvPr id="596" name="Google Shape;596;p83"/>
          <p:cNvSpPr txBox="1"/>
          <p:nvPr>
            <p:ph type="title"/>
          </p:nvPr>
        </p:nvSpPr>
        <p:spPr>
          <a:xfrm>
            <a:off x="311700" y="262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IPFS - How to publish dapp in IPFS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4"/>
          <p:cNvSpPr txBox="1"/>
          <p:nvPr>
            <p:ph type="title"/>
          </p:nvPr>
        </p:nvSpPr>
        <p:spPr>
          <a:xfrm>
            <a:off x="328325" y="262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a:t>
            </a:r>
            <a:endParaRPr/>
          </a:p>
        </p:txBody>
      </p:sp>
      <p:graphicFrame>
        <p:nvGraphicFramePr>
          <p:cNvPr id="602" name="Google Shape;602;p84"/>
          <p:cNvGraphicFramePr/>
          <p:nvPr/>
        </p:nvGraphicFramePr>
        <p:xfrm>
          <a:off x="394450" y="1089963"/>
          <a:ext cx="3000000" cy="3000000"/>
        </p:xfrm>
        <a:graphic>
          <a:graphicData uri="http://schemas.openxmlformats.org/drawingml/2006/table">
            <a:tbl>
              <a:tblPr>
                <a:noFill/>
                <a:tableStyleId>{E582BA9D-DF50-4A6A-9A07-C8B29A4D7D7C}</a:tableStyleId>
              </a:tblPr>
              <a:tblGrid>
                <a:gridCol w="2191550"/>
                <a:gridCol w="6329050"/>
              </a:tblGrid>
              <a:tr h="381000">
                <a:tc>
                  <a:txBody>
                    <a:bodyPr>
                      <a:noAutofit/>
                    </a:bodyPr>
                    <a:lstStyle/>
                    <a:p>
                      <a:pPr indent="0" lvl="0" marL="0" rtl="0" algn="l">
                        <a:spcBef>
                          <a:spcPts val="0"/>
                        </a:spcBef>
                        <a:spcAft>
                          <a:spcPts val="0"/>
                        </a:spcAft>
                        <a:buNone/>
                      </a:pPr>
                      <a:r>
                        <a:rPr lang="en" sz="1800">
                          <a:solidFill>
                            <a:schemeClr val="dk1"/>
                          </a:solidFill>
                        </a:rPr>
                        <a:t>Lisp Like Language (LLL)</a:t>
                      </a:r>
                      <a:endParaRPr sz="1800"/>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"Lisp Like Language (LLL) is a low level language similar to Assembly. It is meant to be very simple and minimalistic; essentially just a tiny wrapper over coding in EVM directly."</a:t>
                      </a:r>
                      <a:endParaRPr sz="1800"/>
                    </a:p>
                  </a:txBody>
                  <a:tcPr marT="91425" marB="91425" marR="91425" marL="91425"/>
                </a:tc>
              </a:tr>
              <a:tr h="381000">
                <a:tc>
                  <a:txBody>
                    <a:bodyPr>
                      <a:noAutofit/>
                    </a:bodyPr>
                    <a:lstStyle/>
                    <a:p>
                      <a:pPr indent="0" lvl="0" marL="0" rtl="0" algn="l">
                        <a:spcBef>
                          <a:spcPts val="0"/>
                        </a:spcBef>
                        <a:spcAft>
                          <a:spcPts val="0"/>
                        </a:spcAft>
                        <a:buNone/>
                      </a:pPr>
                      <a:r>
                        <a:rPr lang="en" sz="1800">
                          <a:solidFill>
                            <a:schemeClr val="dk1"/>
                          </a:solidFill>
                        </a:rPr>
                        <a:t>Vyper</a:t>
                      </a:r>
                      <a:endParaRPr sz="1800"/>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Vyper is an experimental, contract-oriented, pythonic programming language that targets the Ethereum Virtual Machine.</a:t>
                      </a:r>
                      <a:endParaRPr sz="1800"/>
                    </a:p>
                  </a:txBody>
                  <a:tcPr marT="91425" marB="91425" marR="91425" marL="91425"/>
                </a:tc>
              </a:tr>
              <a:tr h="381000">
                <a:tc>
                  <a:txBody>
                    <a:bodyPr>
                      <a:noAutofit/>
                    </a:bodyPr>
                    <a:lstStyle/>
                    <a:p>
                      <a:pPr indent="0" lvl="0" marL="0" rtl="0" algn="l">
                        <a:spcBef>
                          <a:spcPts val="0"/>
                        </a:spcBef>
                        <a:spcAft>
                          <a:spcPts val="0"/>
                        </a:spcAft>
                        <a:buNone/>
                      </a:pPr>
                      <a:r>
                        <a:rPr lang="en" sz="1800">
                          <a:solidFill>
                            <a:schemeClr val="dk1"/>
                          </a:solidFill>
                        </a:rPr>
                        <a:t>Ethereum Improvement Proposals (EIP)</a:t>
                      </a:r>
                      <a:endParaRPr sz="1800"/>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Ethereum is an open source project with no one company or organization that controls the direction of the project. </a:t>
                      </a:r>
                      <a:endParaRPr sz="1800">
                        <a:solidFill>
                          <a:schemeClr val="dk1"/>
                        </a:solidFill>
                      </a:endParaRPr>
                    </a:p>
                    <a:p>
                      <a:pPr indent="0" lvl="0" marL="0" rtl="0" algn="l">
                        <a:spcBef>
                          <a:spcPts val="0"/>
                        </a:spcBef>
                        <a:spcAft>
                          <a:spcPts val="0"/>
                        </a:spcAft>
                        <a:buNone/>
                      </a:pPr>
                      <a:r>
                        <a:rPr lang="en" sz="1800">
                          <a:solidFill>
                            <a:schemeClr val="dk1"/>
                          </a:solidFill>
                        </a:rPr>
                        <a:t>There is an open governance model where everyone is free to propose and discuss changes to the system.</a:t>
                      </a:r>
                      <a:endParaRPr sz="1800">
                        <a:solidFill>
                          <a:schemeClr val="dk1"/>
                        </a:solidFill>
                      </a:endParaRPr>
                    </a:p>
                    <a:p>
                      <a:pPr indent="0" lvl="0" marL="0" rtl="0" algn="l">
                        <a:spcBef>
                          <a:spcPts val="0"/>
                        </a:spcBef>
                        <a:spcAft>
                          <a:spcPts val="0"/>
                        </a:spcAft>
                        <a:buNone/>
                      </a:pPr>
                      <a:r>
                        <a:rPr lang="en" sz="1800">
                          <a:solidFill>
                            <a:schemeClr val="dk1"/>
                          </a:solidFill>
                        </a:rPr>
                        <a:t>EIP is a way to propose new improvements to the network.</a:t>
                      </a:r>
                      <a:endParaRPr sz="18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Benefits</a:t>
            </a:r>
            <a:r>
              <a:rPr lang="en"/>
              <a:t>?</a:t>
            </a:r>
            <a:endParaRPr/>
          </a:p>
        </p:txBody>
      </p:sp>
      <p:sp>
        <p:nvSpPr>
          <p:cNvPr id="155" name="Google Shape;155;p20"/>
          <p:cNvSpPr txBox="1"/>
          <p:nvPr/>
        </p:nvSpPr>
        <p:spPr>
          <a:xfrm>
            <a:off x="445775" y="1143000"/>
            <a:ext cx="8024100" cy="348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Privacy</a:t>
            </a:r>
            <a:endParaRPr sz="1800"/>
          </a:p>
          <a:p>
            <a:pPr indent="-342900" lvl="0" marL="457200" rtl="0" algn="l">
              <a:spcBef>
                <a:spcPts val="0"/>
              </a:spcBef>
              <a:spcAft>
                <a:spcPts val="0"/>
              </a:spcAft>
              <a:buSzPts val="1800"/>
              <a:buChar char="●"/>
            </a:pPr>
            <a:r>
              <a:rPr lang="en" sz="1800"/>
              <a:t>Security</a:t>
            </a:r>
            <a:endParaRPr sz="1800"/>
          </a:p>
          <a:p>
            <a:pPr indent="-342900" lvl="0" marL="457200" rtl="0" algn="l">
              <a:spcBef>
                <a:spcPts val="0"/>
              </a:spcBef>
              <a:spcAft>
                <a:spcPts val="0"/>
              </a:spcAft>
              <a:buSzPts val="1800"/>
              <a:buChar char="●"/>
            </a:pPr>
            <a:r>
              <a:rPr lang="en" sz="1800">
                <a:solidFill>
                  <a:schemeClr val="dk1"/>
                </a:solidFill>
              </a:rPr>
              <a:t>Speed</a:t>
            </a:r>
            <a:endParaRPr sz="1800"/>
          </a:p>
          <a:p>
            <a:pPr indent="-342900" lvl="0" marL="457200" rtl="0" algn="l">
              <a:spcBef>
                <a:spcPts val="0"/>
              </a:spcBef>
              <a:spcAft>
                <a:spcPts val="0"/>
              </a:spcAft>
              <a:buSzPts val="1800"/>
              <a:buChar char="●"/>
            </a:pPr>
            <a:r>
              <a:rPr lang="en" sz="1800"/>
              <a:t>Transaction Fees</a:t>
            </a:r>
            <a:endParaRPr sz="1800"/>
          </a:p>
          <a:p>
            <a:pPr indent="-342900" lvl="0" marL="457200" rtl="0" algn="l">
              <a:spcBef>
                <a:spcPts val="0"/>
              </a:spcBef>
              <a:spcAft>
                <a:spcPts val="0"/>
              </a:spcAft>
              <a:buSzPts val="1800"/>
              <a:buChar char="●"/>
            </a:pPr>
            <a:r>
              <a:rPr lang="en" sz="1800"/>
              <a:t>No Third-Party Interruptions</a:t>
            </a:r>
            <a:endParaRPr sz="1800"/>
          </a:p>
          <a:p>
            <a:pPr indent="-342900" lvl="0" marL="457200" rtl="0" algn="l">
              <a:spcBef>
                <a:spcPts val="0"/>
              </a:spcBef>
              <a:spcAft>
                <a:spcPts val="0"/>
              </a:spcAft>
              <a:buSzPts val="1800"/>
              <a:buChar char="●"/>
            </a:pPr>
            <a:r>
              <a:rPr lang="en" sz="1800"/>
              <a:t>Global Accessibility</a:t>
            </a:r>
            <a:endParaRPr sz="1800"/>
          </a:p>
          <a:p>
            <a:pPr indent="-342900" lvl="0" marL="457200" rtl="0" algn="l">
              <a:spcBef>
                <a:spcPts val="0"/>
              </a:spcBef>
              <a:spcAft>
                <a:spcPts val="0"/>
              </a:spcAft>
              <a:buSzPts val="1800"/>
              <a:buChar char="●"/>
            </a:pPr>
            <a:r>
              <a:rPr lang="en" sz="1800" u="sng">
                <a:solidFill>
                  <a:schemeClr val="dk1"/>
                </a:solidFill>
              </a:rPr>
              <a:t>Push vs Pull</a:t>
            </a:r>
            <a:endParaRPr sz="1800" u="sng">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Merchants can pull money from credit cards anytime. And if hackers have credit card number, they can pull too.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 Bitcoin, money goes out only when you send (push) the transaction, no one can pull it.</a:t>
            </a:r>
            <a:endParaRPr u="sng">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Ethereum?</a:t>
            </a:r>
            <a:endParaRPr/>
          </a:p>
        </p:txBody>
      </p:sp>
      <p:sp>
        <p:nvSpPr>
          <p:cNvPr id="161" name="Google Shape;161;p21"/>
          <p:cNvSpPr txBox="1"/>
          <p:nvPr/>
        </p:nvSpPr>
        <p:spPr>
          <a:xfrm>
            <a:off x="445775" y="1017725"/>
            <a:ext cx="8024100" cy="3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Ethereum adds programming layer on top of </a:t>
            </a:r>
            <a:r>
              <a:rPr lang="en" sz="1800" u="sng">
                <a:solidFill>
                  <a:schemeClr val="dk1"/>
                </a:solidFill>
              </a:rPr>
              <a:t>blockchain</a:t>
            </a:r>
            <a:r>
              <a:rPr lang="en" sz="1800">
                <a:solidFill>
                  <a:schemeClr val="dk1"/>
                </a:solidFill>
              </a:rPr>
              <a:t> for building </a:t>
            </a:r>
            <a:r>
              <a:rPr lang="en" sz="1800" u="sng">
                <a:solidFill>
                  <a:schemeClr val="dk1"/>
                </a:solidFill>
              </a:rPr>
              <a:t>smart contracts</a:t>
            </a:r>
            <a:r>
              <a:rPr lang="en" sz="1800">
                <a:solidFill>
                  <a:schemeClr val="dk1"/>
                </a:solidFill>
              </a:rPr>
              <a:t> and </a:t>
            </a:r>
            <a:r>
              <a:rPr lang="en" sz="1800" u="sng">
                <a:solidFill>
                  <a:schemeClr val="dk1"/>
                </a:solidFill>
              </a:rPr>
              <a:t>decentralized applications</a:t>
            </a:r>
            <a:r>
              <a:rPr lang="en"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Blockchain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Global Public Ledger (list of all transactions, like database but publicly accessible)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Smart Contracts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Contract is legally binding agreement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Smart Contract is code (for that agreement) stored in blockchain that can self-execute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Eg. In 8 June 2018 send ‘1 ETH’ to &lt;Son’s ETH Address&gt;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Decentralized Applications (DAPPS)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Ethereum is Internet then DAPPS are like websites, but decentralised. (like decentralized Google, Facebook, Youtube)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Whitepaper: </a:t>
            </a:r>
            <a:r>
              <a:rPr lang="en" u="sng">
                <a:solidFill>
                  <a:schemeClr val="accent5"/>
                </a:solidFill>
                <a:hlinkClick r:id="rId3"/>
              </a:rPr>
              <a:t>A Next-Generation Smart Contract and Decentralized Application Platform</a:t>
            </a:r>
            <a:r>
              <a:rPr lang="en">
                <a:solidFill>
                  <a:schemeClr val="dk1"/>
                </a:solidFill>
              </a:rPr>
              <a:t> - </a:t>
            </a:r>
            <a:r>
              <a:rPr lang="en" u="sng">
                <a:solidFill>
                  <a:schemeClr val="accent5"/>
                </a:solidFill>
                <a:hlinkClick r:id="rId4"/>
              </a:rPr>
              <a:t>Vitalik Buterin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descr="https://upload.wikimedia.org/wikipedia/commons/thumb/7/70/Ethereum_logo.svg/2000px-Ethereum_logo.svg.png" id="162" name="Google Shape;162;p21">
            <a:hlinkClick r:id="rId5"/>
          </p:cNvPr>
          <p:cNvPicPr preferRelativeResize="0"/>
          <p:nvPr/>
        </p:nvPicPr>
        <p:blipFill>
          <a:blip r:embed="rId6">
            <a:alphaModFix/>
          </a:blip>
          <a:stretch>
            <a:fillRect/>
          </a:stretch>
        </p:blipFill>
        <p:spPr>
          <a:xfrm>
            <a:off x="3056025" y="371339"/>
            <a:ext cx="452046" cy="72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